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charts/chart2.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4"/>
    <p:sldMasterId id="2147483697" r:id="rId5"/>
    <p:sldMasterId id="2147483725" r:id="rId6"/>
    <p:sldMasterId id="2147483738" r:id="rId7"/>
  </p:sldMasterIdLst>
  <p:notesMasterIdLst>
    <p:notesMasterId r:id="rId26"/>
  </p:notesMasterIdLst>
  <p:sldIdLst>
    <p:sldId id="838840253" r:id="rId8"/>
    <p:sldId id="2147375309" r:id="rId9"/>
    <p:sldId id="2147375310" r:id="rId10"/>
    <p:sldId id="295" r:id="rId11"/>
    <p:sldId id="2147375699" r:id="rId12"/>
    <p:sldId id="394" r:id="rId13"/>
    <p:sldId id="395" r:id="rId14"/>
    <p:sldId id="396" r:id="rId15"/>
    <p:sldId id="2147375700" r:id="rId16"/>
    <p:sldId id="378" r:id="rId17"/>
    <p:sldId id="2147375172" r:id="rId18"/>
    <p:sldId id="364" r:id="rId19"/>
    <p:sldId id="2147375163" r:id="rId20"/>
    <p:sldId id="348" r:id="rId21"/>
    <p:sldId id="397" r:id="rId22"/>
    <p:sldId id="398" r:id="rId23"/>
    <p:sldId id="399" r:id="rId24"/>
    <p:sldId id="83884017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5280A1E-940B-4201-AE59-24A00E16E726}">
          <p14:sldIdLst>
            <p14:sldId id="838840253"/>
            <p14:sldId id="2147375309"/>
            <p14:sldId id="2147375310"/>
            <p14:sldId id="295"/>
            <p14:sldId id="2147375699"/>
            <p14:sldId id="394"/>
            <p14:sldId id="395"/>
            <p14:sldId id="396"/>
            <p14:sldId id="2147375700"/>
            <p14:sldId id="378"/>
            <p14:sldId id="2147375172"/>
            <p14:sldId id="364"/>
            <p14:sldId id="2147375163"/>
            <p14:sldId id="348"/>
          </p14:sldIdLst>
        </p14:section>
        <p14:section name="Untitled Section" id="{260681F8-B9CE-49F6-80F8-7C77D9F5F81D}">
          <p14:sldIdLst>
            <p14:sldId id="397"/>
            <p14:sldId id="398"/>
            <p14:sldId id="399"/>
            <p14:sldId id="838840171"/>
          </p14:sldIdLst>
        </p14:section>
        <p14:section name="Untitled Section" id="{DBFCDAD2-C10B-429E-B04F-45CF15672EB7}">
          <p14:sldIdLst/>
        </p14:section>
        <p14:section name="Untitled Section" id="{922070A7-47E5-44A3-8285-E56207559EFD}">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nway, Adam" initials="CA" lastIdx="17"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CA6"/>
    <a:srgbClr val="000000"/>
    <a:srgbClr val="333333"/>
    <a:srgbClr val="FFFFFF"/>
    <a:srgbClr val="111111"/>
    <a:srgbClr val="BFBFBF"/>
    <a:srgbClr val="0C5CB4"/>
    <a:srgbClr val="3399FF"/>
    <a:srgbClr val="DEDEDE"/>
    <a:srgbClr val="E1E1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111B2EF-3E97-4D9E-AAD2-AC7A2B7BD8FB}" v="584" dt="2026-01-13T17:30:34.208"/>
    <p1510:client id="{D917EE6C-A253-9F6D-BBE5-AA141EA978FE}" v="3" dt="2026-01-13T16:53:24.5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commentAuthors" Target="commentAuthors.xml"/><Relationship Id="rId30" Type="http://schemas.openxmlformats.org/officeDocument/2006/relationships/theme" Target="theme/theme1.xml"/><Relationship Id="rId8"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ladden, Valerie" userId="S::vgladden@nascar.com::bbb0b8fb-2e23-495d-9de4-0df93cc18656" providerId="AD" clId="Web-{D917EE6C-A253-9F6D-BBE5-AA141EA978FE}"/>
    <pc:docChg chg="modSld">
      <pc:chgData name="Gladden, Valerie" userId="S::vgladden@nascar.com::bbb0b8fb-2e23-495d-9de4-0df93cc18656" providerId="AD" clId="Web-{D917EE6C-A253-9F6D-BBE5-AA141EA978FE}" dt="2026-01-13T16:53:24.330" v="0" actId="20577"/>
      <pc:docMkLst>
        <pc:docMk/>
      </pc:docMkLst>
      <pc:sldChg chg="modSp">
        <pc:chgData name="Gladden, Valerie" userId="S::vgladden@nascar.com::bbb0b8fb-2e23-495d-9de4-0df93cc18656" providerId="AD" clId="Web-{D917EE6C-A253-9F6D-BBE5-AA141EA978FE}" dt="2026-01-13T16:53:24.330" v="0" actId="20577"/>
        <pc:sldMkLst>
          <pc:docMk/>
          <pc:sldMk cId="2141657691" sldId="2147375699"/>
        </pc:sldMkLst>
        <pc:spChg chg="mod">
          <ac:chgData name="Gladden, Valerie" userId="S::vgladden@nascar.com::bbb0b8fb-2e23-495d-9de4-0df93cc18656" providerId="AD" clId="Web-{D917EE6C-A253-9F6D-BBE5-AA141EA978FE}" dt="2026-01-13T16:53:24.330" v="0" actId="20577"/>
          <ac:spMkLst>
            <pc:docMk/>
            <pc:sldMk cId="2141657691" sldId="2147375699"/>
            <ac:spMk id="3" creationId="{48A27408-DBF0-92C5-96F2-EAFBBA0F1C2E}"/>
          </ac:spMkLst>
        </pc:spChg>
      </pc:sldChg>
    </pc:docChg>
  </pc:docChgLst>
  <pc:docChgLst>
    <pc:chgData name="Quick, Bob" userId="28e9c233-255e-46b1-abe9-8a6e69ad53c9" providerId="ADAL" clId="{290EF1CB-47BB-408C-B761-ACE8A8273C4C}"/>
    <pc:docChg chg="undo custSel modSld">
      <pc:chgData name="Quick, Bob" userId="28e9c233-255e-46b1-abe9-8a6e69ad53c9" providerId="ADAL" clId="{290EF1CB-47BB-408C-B761-ACE8A8273C4C}" dt="2026-01-13T17:30:34.209" v="2031" actId="1037"/>
      <pc:docMkLst>
        <pc:docMk/>
      </pc:docMkLst>
      <pc:sldChg chg="modSp mod">
        <pc:chgData name="Quick, Bob" userId="28e9c233-255e-46b1-abe9-8a6e69ad53c9" providerId="ADAL" clId="{290EF1CB-47BB-408C-B761-ACE8A8273C4C}" dt="2026-01-13T17:25:52.787" v="2004" actId="20577"/>
        <pc:sldMkLst>
          <pc:docMk/>
          <pc:sldMk cId="2232652493" sldId="364"/>
        </pc:sldMkLst>
        <pc:spChg chg="mod">
          <ac:chgData name="Quick, Bob" userId="28e9c233-255e-46b1-abe9-8a6e69ad53c9" providerId="ADAL" clId="{290EF1CB-47BB-408C-B761-ACE8A8273C4C}" dt="2026-01-13T17:25:52.787" v="2004" actId="20577"/>
          <ac:spMkLst>
            <pc:docMk/>
            <pc:sldMk cId="2232652493" sldId="364"/>
            <ac:spMk id="16" creationId="{00000000-0000-0000-0000-000000000000}"/>
          </ac:spMkLst>
        </pc:spChg>
      </pc:sldChg>
      <pc:sldChg chg="addSp delSp modSp mod">
        <pc:chgData name="Quick, Bob" userId="28e9c233-255e-46b1-abe9-8a6e69ad53c9" providerId="ADAL" clId="{290EF1CB-47BB-408C-B761-ACE8A8273C4C}" dt="2025-12-30T15:27:48.338" v="505" actId="1076"/>
        <pc:sldMkLst>
          <pc:docMk/>
          <pc:sldMk cId="155982254" sldId="378"/>
        </pc:sldMkLst>
        <pc:spChg chg="mod">
          <ac:chgData name="Quick, Bob" userId="28e9c233-255e-46b1-abe9-8a6e69ad53c9" providerId="ADAL" clId="{290EF1CB-47BB-408C-B761-ACE8A8273C4C}" dt="2025-12-30T15:26:43.398" v="499" actId="1035"/>
          <ac:spMkLst>
            <pc:docMk/>
            <pc:sldMk cId="155982254" sldId="378"/>
            <ac:spMk id="10" creationId="{00000000-0000-0000-0000-000000000000}"/>
          </ac:spMkLst>
        </pc:spChg>
        <pc:spChg chg="mod">
          <ac:chgData name="Quick, Bob" userId="28e9c233-255e-46b1-abe9-8a6e69ad53c9" providerId="ADAL" clId="{290EF1CB-47BB-408C-B761-ACE8A8273C4C}" dt="2025-12-30T15:24:49.426" v="447" actId="1036"/>
          <ac:spMkLst>
            <pc:docMk/>
            <pc:sldMk cId="155982254" sldId="378"/>
            <ac:spMk id="11" creationId="{00000000-0000-0000-0000-000000000000}"/>
          </ac:spMkLst>
        </pc:spChg>
        <pc:spChg chg="mod">
          <ac:chgData name="Quick, Bob" userId="28e9c233-255e-46b1-abe9-8a6e69ad53c9" providerId="ADAL" clId="{290EF1CB-47BB-408C-B761-ACE8A8273C4C}" dt="2025-12-30T15:26:38.256" v="482" actId="1036"/>
          <ac:spMkLst>
            <pc:docMk/>
            <pc:sldMk cId="155982254" sldId="378"/>
            <ac:spMk id="18" creationId="{00000000-0000-0000-0000-000000000000}"/>
          </ac:spMkLst>
        </pc:spChg>
        <pc:picChg chg="mod">
          <ac:chgData name="Quick, Bob" userId="28e9c233-255e-46b1-abe9-8a6e69ad53c9" providerId="ADAL" clId="{290EF1CB-47BB-408C-B761-ACE8A8273C4C}" dt="2025-12-30T15:27:39.484" v="504" actId="1076"/>
          <ac:picMkLst>
            <pc:docMk/>
            <pc:sldMk cId="155982254" sldId="378"/>
            <ac:picMk id="6" creationId="{00000000-0000-0000-0000-000000000000}"/>
          </ac:picMkLst>
        </pc:picChg>
        <pc:picChg chg="add mod">
          <ac:chgData name="Quick, Bob" userId="28e9c233-255e-46b1-abe9-8a6e69ad53c9" providerId="ADAL" clId="{290EF1CB-47BB-408C-B761-ACE8A8273C4C}" dt="2025-12-30T15:27:48.338" v="505" actId="1076"/>
          <ac:picMkLst>
            <pc:docMk/>
            <pc:sldMk cId="155982254" sldId="378"/>
            <ac:picMk id="7" creationId="{320ACDD1-76FB-7B01-38F5-AF2D018549FD}"/>
          </ac:picMkLst>
        </pc:picChg>
        <pc:picChg chg="mod">
          <ac:chgData name="Quick, Bob" userId="28e9c233-255e-46b1-abe9-8a6e69ad53c9" providerId="ADAL" clId="{290EF1CB-47BB-408C-B761-ACE8A8273C4C}" dt="2025-12-30T15:27:22.132" v="503" actId="1076"/>
          <ac:picMkLst>
            <pc:docMk/>
            <pc:sldMk cId="155982254" sldId="378"/>
            <ac:picMk id="9" creationId="{00000000-0000-0000-0000-000000000000}"/>
          </ac:picMkLst>
        </pc:picChg>
        <pc:picChg chg="mod">
          <ac:chgData name="Quick, Bob" userId="28e9c233-255e-46b1-abe9-8a6e69ad53c9" providerId="ADAL" clId="{290EF1CB-47BB-408C-B761-ACE8A8273C4C}" dt="2025-12-30T15:27:11.375" v="502" actId="1076"/>
          <ac:picMkLst>
            <pc:docMk/>
            <pc:sldMk cId="155982254" sldId="378"/>
            <ac:picMk id="16" creationId="{00000000-0000-0000-0000-000000000000}"/>
          </ac:picMkLst>
        </pc:picChg>
      </pc:sldChg>
      <pc:sldChg chg="modSp">
        <pc:chgData name="Quick, Bob" userId="28e9c233-255e-46b1-abe9-8a6e69ad53c9" providerId="ADAL" clId="{290EF1CB-47BB-408C-B761-ACE8A8273C4C}" dt="2025-12-30T15:20:03.961" v="416" actId="20577"/>
        <pc:sldMkLst>
          <pc:docMk/>
          <pc:sldMk cId="705992990" sldId="394"/>
        </pc:sldMkLst>
        <pc:spChg chg="mod">
          <ac:chgData name="Quick, Bob" userId="28e9c233-255e-46b1-abe9-8a6e69ad53c9" providerId="ADAL" clId="{290EF1CB-47BB-408C-B761-ACE8A8273C4C}" dt="2025-12-30T15:20:03.961" v="416" actId="20577"/>
          <ac:spMkLst>
            <pc:docMk/>
            <pc:sldMk cId="705992990" sldId="394"/>
            <ac:spMk id="21" creationId="{056240C0-820B-4247-A013-0E7422DE47B5}"/>
          </ac:spMkLst>
        </pc:spChg>
      </pc:sldChg>
      <pc:sldChg chg="delSp modSp mod delAnim modAnim">
        <pc:chgData name="Quick, Bob" userId="28e9c233-255e-46b1-abe9-8a6e69ad53c9" providerId="ADAL" clId="{290EF1CB-47BB-408C-B761-ACE8A8273C4C}" dt="2026-01-13T14:52:40.476" v="871" actId="1035"/>
        <pc:sldMkLst>
          <pc:docMk/>
          <pc:sldMk cId="1616471112" sldId="2147375309"/>
        </pc:sldMkLst>
        <pc:spChg chg="mod">
          <ac:chgData name="Quick, Bob" userId="28e9c233-255e-46b1-abe9-8a6e69ad53c9" providerId="ADAL" clId="{290EF1CB-47BB-408C-B761-ACE8A8273C4C}" dt="2025-12-30T15:08:08.970" v="1" actId="20577"/>
          <ac:spMkLst>
            <pc:docMk/>
            <pc:sldMk cId="1616471112" sldId="2147375309"/>
            <ac:spMk id="3" creationId="{6DFD7CD1-9E62-C023-6AFD-6BC39D0D3912}"/>
          </ac:spMkLst>
        </pc:spChg>
        <pc:spChg chg="mod">
          <ac:chgData name="Quick, Bob" userId="28e9c233-255e-46b1-abe9-8a6e69ad53c9" providerId="ADAL" clId="{290EF1CB-47BB-408C-B761-ACE8A8273C4C}" dt="2026-01-13T14:43:01.409" v="735" actId="1035"/>
          <ac:spMkLst>
            <pc:docMk/>
            <pc:sldMk cId="1616471112" sldId="2147375309"/>
            <ac:spMk id="5" creationId="{F311C9E0-DDBA-1424-CB89-5D6E80128250}"/>
          </ac:spMkLst>
        </pc:spChg>
        <pc:spChg chg="mod">
          <ac:chgData name="Quick, Bob" userId="28e9c233-255e-46b1-abe9-8a6e69ad53c9" providerId="ADAL" clId="{290EF1CB-47BB-408C-B761-ACE8A8273C4C}" dt="2026-01-13T14:44:51.624" v="770" actId="1036"/>
          <ac:spMkLst>
            <pc:docMk/>
            <pc:sldMk cId="1616471112" sldId="2147375309"/>
            <ac:spMk id="7" creationId="{4C70428C-8827-6A13-86C8-054557533892}"/>
          </ac:spMkLst>
        </pc:spChg>
        <pc:spChg chg="mod">
          <ac:chgData name="Quick, Bob" userId="28e9c233-255e-46b1-abe9-8a6e69ad53c9" providerId="ADAL" clId="{290EF1CB-47BB-408C-B761-ACE8A8273C4C}" dt="2026-01-13T14:45:01.021" v="786" actId="1036"/>
          <ac:spMkLst>
            <pc:docMk/>
            <pc:sldMk cId="1616471112" sldId="2147375309"/>
            <ac:spMk id="9" creationId="{8CFAE1E5-4B7B-A7DD-2D40-00F1591F88ED}"/>
          </ac:spMkLst>
        </pc:spChg>
        <pc:spChg chg="del mod">
          <ac:chgData name="Quick, Bob" userId="28e9c233-255e-46b1-abe9-8a6e69ad53c9" providerId="ADAL" clId="{290EF1CB-47BB-408C-B761-ACE8A8273C4C}" dt="2026-01-13T14:44:43.613" v="756" actId="478"/>
          <ac:spMkLst>
            <pc:docMk/>
            <pc:sldMk cId="1616471112" sldId="2147375309"/>
            <ac:spMk id="10" creationId="{6F84001A-4B30-1676-A0FE-5F54868A02C0}"/>
          </ac:spMkLst>
        </pc:spChg>
        <pc:spChg chg="mod">
          <ac:chgData name="Quick, Bob" userId="28e9c233-255e-46b1-abe9-8a6e69ad53c9" providerId="ADAL" clId="{290EF1CB-47BB-408C-B761-ACE8A8273C4C}" dt="2026-01-13T14:52:40.476" v="871" actId="1035"/>
          <ac:spMkLst>
            <pc:docMk/>
            <pc:sldMk cId="1616471112" sldId="2147375309"/>
            <ac:spMk id="12" creationId="{ED8B6F02-DC4B-D25A-7EE7-9B48173C6282}"/>
          </ac:spMkLst>
        </pc:spChg>
      </pc:sldChg>
      <pc:sldChg chg="addSp delSp modSp mod">
        <pc:chgData name="Quick, Bob" userId="28e9c233-255e-46b1-abe9-8a6e69ad53c9" providerId="ADAL" clId="{290EF1CB-47BB-408C-B761-ACE8A8273C4C}" dt="2026-01-13T17:30:34.209" v="2031" actId="1037"/>
        <pc:sldMkLst>
          <pc:docMk/>
          <pc:sldMk cId="1797541675" sldId="2147375310"/>
        </pc:sldMkLst>
        <pc:picChg chg="del">
          <ac:chgData name="Quick, Bob" userId="28e9c233-255e-46b1-abe9-8a6e69ad53c9" providerId="ADAL" clId="{290EF1CB-47BB-408C-B761-ACE8A8273C4C}" dt="2026-01-13T17:28:24.433" v="2006" actId="478"/>
          <ac:picMkLst>
            <pc:docMk/>
            <pc:sldMk cId="1797541675" sldId="2147375310"/>
            <ac:picMk id="21" creationId="{00000000-0000-0000-0000-000000000000}"/>
          </ac:picMkLst>
        </pc:picChg>
        <pc:picChg chg="del">
          <ac:chgData name="Quick, Bob" userId="28e9c233-255e-46b1-abe9-8a6e69ad53c9" providerId="ADAL" clId="{290EF1CB-47BB-408C-B761-ACE8A8273C4C}" dt="2026-01-13T17:28:19.608" v="2005" actId="478"/>
          <ac:picMkLst>
            <pc:docMk/>
            <pc:sldMk cId="1797541675" sldId="2147375310"/>
            <ac:picMk id="23" creationId="{00000000-0000-0000-0000-000000000000}"/>
          </ac:picMkLst>
        </pc:picChg>
        <pc:picChg chg="add mod">
          <ac:chgData name="Quick, Bob" userId="28e9c233-255e-46b1-abe9-8a6e69ad53c9" providerId="ADAL" clId="{290EF1CB-47BB-408C-B761-ACE8A8273C4C}" dt="2026-01-13T17:29:34.425" v="2014" actId="1076"/>
          <ac:picMkLst>
            <pc:docMk/>
            <pc:sldMk cId="1797541675" sldId="2147375310"/>
            <ac:picMk id="26" creationId="{173A0E1A-3858-461B-699A-8E42F5E71BF2}"/>
          </ac:picMkLst>
        </pc:picChg>
        <pc:picChg chg="add del mod">
          <ac:chgData name="Quick, Bob" userId="28e9c233-255e-46b1-abe9-8a6e69ad53c9" providerId="ADAL" clId="{290EF1CB-47BB-408C-B761-ACE8A8273C4C}" dt="2026-01-13T17:30:34.209" v="2031" actId="1037"/>
          <ac:picMkLst>
            <pc:docMk/>
            <pc:sldMk cId="1797541675" sldId="2147375310"/>
            <ac:picMk id="27" creationId="{373B9635-9C8F-D7FC-674C-1B056FAC1F62}"/>
          </ac:picMkLst>
        </pc:picChg>
      </pc:sldChg>
      <pc:sldChg chg="addSp delSp modSp mod">
        <pc:chgData name="Quick, Bob" userId="28e9c233-255e-46b1-abe9-8a6e69ad53c9" providerId="ADAL" clId="{290EF1CB-47BB-408C-B761-ACE8A8273C4C}" dt="2026-01-13T17:15:13.540" v="2002" actId="20577"/>
        <pc:sldMkLst>
          <pc:docMk/>
          <pc:sldMk cId="177980479" sldId="2147375700"/>
        </pc:sldMkLst>
        <pc:spChg chg="mod">
          <ac:chgData name="Quick, Bob" userId="28e9c233-255e-46b1-abe9-8a6e69ad53c9" providerId="ADAL" clId="{290EF1CB-47BB-408C-B761-ACE8A8273C4C}" dt="2026-01-13T15:49:13.732" v="1907" actId="20577"/>
          <ac:spMkLst>
            <pc:docMk/>
            <pc:sldMk cId="177980479" sldId="2147375700"/>
            <ac:spMk id="8" creationId="{C2E39622-B88A-21C7-7186-9371A99AB9E4}"/>
          </ac:spMkLst>
        </pc:spChg>
        <pc:spChg chg="mod">
          <ac:chgData name="Quick, Bob" userId="28e9c233-255e-46b1-abe9-8a6e69ad53c9" providerId="ADAL" clId="{290EF1CB-47BB-408C-B761-ACE8A8273C4C}" dt="2026-01-13T15:31:07.657" v="1452" actId="20577"/>
          <ac:spMkLst>
            <pc:docMk/>
            <pc:sldMk cId="177980479" sldId="2147375700"/>
            <ac:spMk id="13" creationId="{00000000-0000-0000-0000-000000000000}"/>
          </ac:spMkLst>
        </pc:spChg>
        <pc:spChg chg="mod">
          <ac:chgData name="Quick, Bob" userId="28e9c233-255e-46b1-abe9-8a6e69ad53c9" providerId="ADAL" clId="{290EF1CB-47BB-408C-B761-ACE8A8273C4C}" dt="2026-01-13T15:54:20.735" v="1988" actId="20577"/>
          <ac:spMkLst>
            <pc:docMk/>
            <pc:sldMk cId="177980479" sldId="2147375700"/>
            <ac:spMk id="14" creationId="{00000000-0000-0000-0000-000000000000}"/>
          </ac:spMkLst>
        </pc:spChg>
        <pc:spChg chg="mod">
          <ac:chgData name="Quick, Bob" userId="28e9c233-255e-46b1-abe9-8a6e69ad53c9" providerId="ADAL" clId="{290EF1CB-47BB-408C-B761-ACE8A8273C4C}" dt="2026-01-13T17:15:13.540" v="2002" actId="20577"/>
          <ac:spMkLst>
            <pc:docMk/>
            <pc:sldMk cId="177980479" sldId="2147375700"/>
            <ac:spMk id="15" creationId="{00000000-0000-0000-0000-000000000000}"/>
          </ac:spMkLst>
        </pc:spChg>
        <pc:spChg chg="mod">
          <ac:chgData name="Quick, Bob" userId="28e9c233-255e-46b1-abe9-8a6e69ad53c9" providerId="ADAL" clId="{290EF1CB-47BB-408C-B761-ACE8A8273C4C}" dt="2026-01-13T15:44:10.775" v="1797" actId="20577"/>
          <ac:spMkLst>
            <pc:docMk/>
            <pc:sldMk cId="177980479" sldId="2147375700"/>
            <ac:spMk id="16" creationId="{00000000-0000-0000-0000-000000000000}"/>
          </ac:spMkLst>
        </pc:spChg>
        <pc:picChg chg="add mod">
          <ac:chgData name="Quick, Bob" userId="28e9c233-255e-46b1-abe9-8a6e69ad53c9" providerId="ADAL" clId="{290EF1CB-47BB-408C-B761-ACE8A8273C4C}" dt="2026-01-13T16:01:52.170" v="2000" actId="1076"/>
          <ac:picMkLst>
            <pc:docMk/>
            <pc:sldMk cId="177980479" sldId="2147375700"/>
            <ac:picMk id="7" creationId="{F8C5EFA6-EA89-3F08-55C9-37FD131B4B78}"/>
          </ac:picMkLst>
        </pc:picChg>
        <pc:picChg chg="del">
          <ac:chgData name="Quick, Bob" userId="28e9c233-255e-46b1-abe9-8a6e69ad53c9" providerId="ADAL" clId="{290EF1CB-47BB-408C-B761-ACE8A8273C4C}" dt="2026-01-13T16:00:53.180" v="1989" actId="478"/>
          <ac:picMkLst>
            <pc:docMk/>
            <pc:sldMk cId="177980479" sldId="2147375700"/>
            <ac:picMk id="18" creationId="{00000000-0000-0000-0000-000000000000}"/>
          </ac:picMkLst>
        </pc:pic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_127_FE50576E.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_7FFE5A53_7FA71A5B.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4023658501020704"/>
          <c:y val="0.12085538273610703"/>
          <c:w val="0.35656423155438904"/>
          <c:h val="0.84618405833586374"/>
        </c:manualLayout>
      </c:layout>
      <c:pieChart>
        <c:varyColors val="1"/>
        <c:ser>
          <c:idx val="0"/>
          <c:order val="0"/>
          <c:tx>
            <c:strRef>
              <c:f>Sheet1!$B$1</c:f>
              <c:strCache>
                <c:ptCount val="1"/>
                <c:pt idx="0">
                  <c:v>Column1</c:v>
                </c:pt>
              </c:strCache>
            </c:strRef>
          </c:tx>
          <c:dPt>
            <c:idx val="0"/>
            <c:bubble3D val="0"/>
            <c:explosion val="2"/>
            <c:spPr>
              <a:solidFill>
                <a:schemeClr val="tx1"/>
              </a:solidFill>
            </c:spPr>
            <c:extLst>
              <c:ext xmlns:c16="http://schemas.microsoft.com/office/drawing/2014/chart" uri="{C3380CC4-5D6E-409C-BE32-E72D297353CC}">
                <c16:uniqueId val="{00000001-DFDD-422D-A446-91024913B734}"/>
              </c:ext>
            </c:extLst>
          </c:dPt>
          <c:dPt>
            <c:idx val="1"/>
            <c:bubble3D val="0"/>
            <c:spPr>
              <a:solidFill>
                <a:schemeClr val="bg1">
                  <a:lumMod val="65000"/>
                </a:schemeClr>
              </a:solidFill>
            </c:spPr>
            <c:extLst>
              <c:ext xmlns:c16="http://schemas.microsoft.com/office/drawing/2014/chart" uri="{C3380CC4-5D6E-409C-BE32-E72D297353CC}">
                <c16:uniqueId val="{00000003-DFDD-422D-A446-91024913B734}"/>
              </c:ext>
            </c:extLst>
          </c:dPt>
          <c:cat>
            <c:strRef>
              <c:f>Sheet1!$A$2:$A$3</c:f>
              <c:strCache>
                <c:ptCount val="2"/>
                <c:pt idx="0">
                  <c:v>1st Qtr</c:v>
                </c:pt>
                <c:pt idx="1">
                  <c:v>2nd Qtr</c:v>
                </c:pt>
              </c:strCache>
            </c:strRef>
          </c:cat>
          <c:val>
            <c:numRef>
              <c:f>Sheet1!$B$2:$B$3</c:f>
              <c:numCache>
                <c:formatCode>0%</c:formatCode>
                <c:ptCount val="2"/>
                <c:pt idx="0">
                  <c:v>0.39</c:v>
                </c:pt>
                <c:pt idx="1">
                  <c:v>0.61</c:v>
                </c:pt>
              </c:numCache>
            </c:numRef>
          </c:val>
          <c:extLst>
            <c:ext xmlns:c16="http://schemas.microsoft.com/office/drawing/2014/chart" uri="{C3380CC4-5D6E-409C-BE32-E72D297353CC}">
              <c16:uniqueId val="{00000004-DFDD-422D-A446-91024913B734}"/>
            </c:ext>
          </c:extLst>
        </c:ser>
        <c:dLbls>
          <c:showLegendKey val="0"/>
          <c:showVal val="0"/>
          <c:showCatName val="0"/>
          <c:showSerName val="0"/>
          <c:showPercent val="0"/>
          <c:showBubbleSize val="0"/>
          <c:showLeaderLines val="1"/>
        </c:dLbls>
        <c:firstSliceAng val="132"/>
      </c:pieChart>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9807111713069225"/>
          <c:y val="0.12546499906285935"/>
          <c:w val="0.96327595321508908"/>
          <c:h val="0.83102474049288677"/>
        </c:manualLayout>
      </c:layout>
      <c:barChart>
        <c:barDir val="bar"/>
        <c:grouping val="clustered"/>
        <c:varyColors val="0"/>
        <c:ser>
          <c:idx val="0"/>
          <c:order val="0"/>
          <c:tx>
            <c:strRef>
              <c:f>Sheet1!$B$1</c:f>
              <c:strCache>
                <c:ptCount val="1"/>
                <c:pt idx="0">
                  <c:v>NASCAR</c:v>
                </c:pt>
              </c:strCache>
            </c:strRef>
          </c:tx>
          <c:spPr>
            <a:solidFill>
              <a:srgbClr val="0099FF">
                <a:alpha val="69804"/>
              </a:srgbClr>
            </a:solidFill>
          </c:spPr>
          <c:invertIfNegative val="0"/>
          <c:dPt>
            <c:idx val="3"/>
            <c:invertIfNegative val="0"/>
            <c:bubble3D val="0"/>
            <c:spPr>
              <a:solidFill>
                <a:srgbClr val="0099FF">
                  <a:alpha val="69804"/>
                </a:srgbClr>
              </a:solidFill>
              <a:ln>
                <a:noFill/>
              </a:ln>
            </c:spPr>
            <c:extLst>
              <c:ext xmlns:c16="http://schemas.microsoft.com/office/drawing/2014/chart" uri="{C3380CC4-5D6E-409C-BE32-E72D297353CC}">
                <c16:uniqueId val="{00000001-7F6C-4A35-B82E-42D8B2A5BC4D}"/>
              </c:ext>
            </c:extLst>
          </c:dPt>
          <c:dLbls>
            <c:dLbl>
              <c:idx val="0"/>
              <c:layout>
                <c:manualLayout>
                  <c:x val="0"/>
                  <c:y val="1.5265910350104932E-6"/>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8.7530534687441194E-2"/>
                      <c:h val="5.9728092328225797E-2"/>
                    </c:manualLayout>
                  </c15:layout>
                </c:ext>
                <c:ext xmlns:c16="http://schemas.microsoft.com/office/drawing/2014/chart" uri="{C3380CC4-5D6E-409C-BE32-E72D297353CC}">
                  <c16:uniqueId val="{0000000E-DB07-44CC-B8D2-CCE2E091B2F7}"/>
                </c:ext>
              </c:extLst>
            </c:dLbl>
            <c:spPr>
              <a:noFill/>
              <a:ln>
                <a:noFill/>
              </a:ln>
              <a:effectLst/>
            </c:spPr>
            <c:txPr>
              <a:bodyPr rot="0" vert="horz"/>
              <a:lstStyle/>
              <a:p>
                <a:pPr>
                  <a:defRPr sz="1100" b="1">
                    <a:solidFill>
                      <a:schemeClr val="bg1"/>
                    </a:solidFill>
                    <a:latin typeface="Arial Black" panose="020B0A040201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Important to Be Aware</c:v>
                </c:pt>
                <c:pt idx="1">
                  <c:v>More Likely to Try</c:v>
                </c:pt>
                <c:pt idx="2">
                  <c:v>More Likely to 
Consciously Support</c:v>
                </c:pt>
                <c:pt idx="3">
                  <c:v>More Likely to Recommend</c:v>
                </c:pt>
              </c:strCache>
            </c:strRef>
          </c:cat>
          <c:val>
            <c:numRef>
              <c:f>Sheet1!$B$2:$B$5</c:f>
              <c:numCache>
                <c:formatCode>0%</c:formatCode>
                <c:ptCount val="4"/>
                <c:pt idx="0">
                  <c:v>0.73</c:v>
                </c:pt>
                <c:pt idx="1">
                  <c:v>0.68</c:v>
                </c:pt>
                <c:pt idx="2">
                  <c:v>0.67</c:v>
                </c:pt>
                <c:pt idx="3">
                  <c:v>0.66</c:v>
                </c:pt>
              </c:numCache>
            </c:numRef>
          </c:val>
          <c:extLst>
            <c:ext xmlns:c16="http://schemas.microsoft.com/office/drawing/2014/chart" uri="{C3380CC4-5D6E-409C-BE32-E72D297353CC}">
              <c16:uniqueId val="{00000002-7F6C-4A35-B82E-42D8B2A5BC4D}"/>
            </c:ext>
          </c:extLst>
        </c:ser>
        <c:ser>
          <c:idx val="1"/>
          <c:order val="1"/>
          <c:tx>
            <c:strRef>
              <c:f>Sheet1!$C$1</c:f>
              <c:strCache>
                <c:ptCount val="1"/>
                <c:pt idx="0">
                  <c:v>PGA</c:v>
                </c:pt>
              </c:strCache>
            </c:strRef>
          </c:tx>
          <c:invertIfNegative val="0"/>
          <c:dPt>
            <c:idx val="0"/>
            <c:invertIfNegative val="0"/>
            <c:bubble3D val="0"/>
            <c:spPr>
              <a:solidFill>
                <a:schemeClr val="tx1">
                  <a:lumMod val="65000"/>
                  <a:lumOff val="35000"/>
                </a:schemeClr>
              </a:solidFill>
            </c:spPr>
            <c:extLst>
              <c:ext xmlns:c16="http://schemas.microsoft.com/office/drawing/2014/chart" uri="{C3380CC4-5D6E-409C-BE32-E72D297353CC}">
                <c16:uniqueId val="{0000000F-FE0E-4E83-B066-6E5EA112C50F}"/>
              </c:ext>
            </c:extLst>
          </c:dPt>
          <c:dPt>
            <c:idx val="1"/>
            <c:invertIfNegative val="0"/>
            <c:bubble3D val="0"/>
            <c:spPr>
              <a:solidFill>
                <a:schemeClr val="tx1">
                  <a:lumMod val="65000"/>
                  <a:lumOff val="35000"/>
                </a:schemeClr>
              </a:solidFill>
            </c:spPr>
            <c:extLst>
              <c:ext xmlns:c16="http://schemas.microsoft.com/office/drawing/2014/chart" uri="{C3380CC4-5D6E-409C-BE32-E72D297353CC}">
                <c16:uniqueId val="{00000003-7F6C-4A35-B82E-42D8B2A5BC4D}"/>
              </c:ext>
            </c:extLst>
          </c:dPt>
          <c:dPt>
            <c:idx val="2"/>
            <c:invertIfNegative val="0"/>
            <c:bubble3D val="0"/>
            <c:spPr>
              <a:solidFill>
                <a:schemeClr val="tx1">
                  <a:lumMod val="65000"/>
                  <a:lumOff val="35000"/>
                </a:schemeClr>
              </a:solidFill>
            </c:spPr>
            <c:extLst>
              <c:ext xmlns:c16="http://schemas.microsoft.com/office/drawing/2014/chart" uri="{C3380CC4-5D6E-409C-BE32-E72D297353CC}">
                <c16:uniqueId val="{00000004-7F6C-4A35-B82E-42D8B2A5BC4D}"/>
              </c:ext>
            </c:extLst>
          </c:dPt>
          <c:dPt>
            <c:idx val="3"/>
            <c:invertIfNegative val="0"/>
            <c:bubble3D val="0"/>
            <c:spPr>
              <a:solidFill>
                <a:schemeClr val="tx1">
                  <a:lumMod val="65000"/>
                  <a:lumOff val="35000"/>
                </a:schemeClr>
              </a:solidFill>
            </c:spPr>
            <c:extLst>
              <c:ext xmlns:c16="http://schemas.microsoft.com/office/drawing/2014/chart" uri="{C3380CC4-5D6E-409C-BE32-E72D297353CC}">
                <c16:uniqueId val="{00000005-7F6C-4A35-B82E-42D8B2A5BC4D}"/>
              </c:ext>
            </c:extLst>
          </c:dPt>
          <c:dLbls>
            <c:spPr>
              <a:noFill/>
              <a:ln>
                <a:noFill/>
              </a:ln>
              <a:effectLst/>
            </c:spPr>
            <c:txPr>
              <a:bodyPr rot="0" vert="horz"/>
              <a:lstStyle/>
              <a:p>
                <a:pPr>
                  <a:defRPr sz="1050" b="0">
                    <a:solidFill>
                      <a:schemeClr val="bg1"/>
                    </a:solidFill>
                    <a:latin typeface="Arial" panose="020B0604020202020204" pitchFamily="34" charset="0"/>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Important to Be Aware</c:v>
                </c:pt>
                <c:pt idx="1">
                  <c:v>More Likely to Try</c:v>
                </c:pt>
                <c:pt idx="2">
                  <c:v>More Likely to 
Consciously Support</c:v>
                </c:pt>
                <c:pt idx="3">
                  <c:v>More Likely to Recommend</c:v>
                </c:pt>
              </c:strCache>
            </c:strRef>
          </c:cat>
          <c:val>
            <c:numRef>
              <c:f>Sheet1!$C$2:$C$5</c:f>
              <c:numCache>
                <c:formatCode>0%</c:formatCode>
                <c:ptCount val="4"/>
                <c:pt idx="0">
                  <c:v>0.67</c:v>
                </c:pt>
                <c:pt idx="1">
                  <c:v>0.64</c:v>
                </c:pt>
                <c:pt idx="2">
                  <c:v>0.65</c:v>
                </c:pt>
                <c:pt idx="3">
                  <c:v>0.63</c:v>
                </c:pt>
              </c:numCache>
            </c:numRef>
          </c:val>
          <c:extLst>
            <c:ext xmlns:c16="http://schemas.microsoft.com/office/drawing/2014/chart" uri="{C3380CC4-5D6E-409C-BE32-E72D297353CC}">
              <c16:uniqueId val="{00000006-7F6C-4A35-B82E-42D8B2A5BC4D}"/>
            </c:ext>
          </c:extLst>
        </c:ser>
        <c:ser>
          <c:idx val="2"/>
          <c:order val="2"/>
          <c:tx>
            <c:strRef>
              <c:f>Sheet1!$D$1</c:f>
              <c:strCache>
                <c:ptCount val="1"/>
                <c:pt idx="0">
                  <c:v>NHL</c:v>
                </c:pt>
              </c:strCache>
            </c:strRef>
          </c:tx>
          <c:spPr>
            <a:solidFill>
              <a:schemeClr val="bg1">
                <a:lumMod val="50000"/>
              </a:schemeClr>
            </a:solidFill>
            <a:ln>
              <a:noFill/>
            </a:ln>
          </c:spPr>
          <c:invertIfNegative val="0"/>
          <c:dPt>
            <c:idx val="1"/>
            <c:invertIfNegative val="0"/>
            <c:bubble3D val="0"/>
            <c:extLst>
              <c:ext xmlns:c16="http://schemas.microsoft.com/office/drawing/2014/chart" uri="{C3380CC4-5D6E-409C-BE32-E72D297353CC}">
                <c16:uniqueId val="{00000007-7F6C-4A35-B82E-42D8B2A5BC4D}"/>
              </c:ext>
            </c:extLst>
          </c:dPt>
          <c:dPt>
            <c:idx val="2"/>
            <c:invertIfNegative val="0"/>
            <c:bubble3D val="0"/>
            <c:extLst>
              <c:ext xmlns:c16="http://schemas.microsoft.com/office/drawing/2014/chart" uri="{C3380CC4-5D6E-409C-BE32-E72D297353CC}">
                <c16:uniqueId val="{00000008-7F6C-4A35-B82E-42D8B2A5BC4D}"/>
              </c:ext>
            </c:extLst>
          </c:dPt>
          <c:dPt>
            <c:idx val="3"/>
            <c:invertIfNegative val="0"/>
            <c:bubble3D val="0"/>
            <c:extLst>
              <c:ext xmlns:c16="http://schemas.microsoft.com/office/drawing/2014/chart" uri="{C3380CC4-5D6E-409C-BE32-E72D297353CC}">
                <c16:uniqueId val="{00000009-7F6C-4A35-B82E-42D8B2A5BC4D}"/>
              </c:ext>
            </c:extLst>
          </c:dPt>
          <c:dLbls>
            <c:spPr>
              <a:noFill/>
              <a:ln>
                <a:noFill/>
              </a:ln>
              <a:effectLst/>
            </c:spPr>
            <c:txPr>
              <a:bodyPr rot="0" vert="horz"/>
              <a:lstStyle/>
              <a:p>
                <a:pPr>
                  <a:defRPr sz="1050" b="0">
                    <a:solidFill>
                      <a:schemeClr val="bg1"/>
                    </a:solidFill>
                    <a:latin typeface="Arial" panose="020B0604020202020204" pitchFamily="34" charset="0"/>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Important to Be Aware</c:v>
                </c:pt>
                <c:pt idx="1">
                  <c:v>More Likely to Try</c:v>
                </c:pt>
                <c:pt idx="2">
                  <c:v>More Likely to 
Consciously Support</c:v>
                </c:pt>
                <c:pt idx="3">
                  <c:v>More Likely to Recommend</c:v>
                </c:pt>
              </c:strCache>
            </c:strRef>
          </c:cat>
          <c:val>
            <c:numRef>
              <c:f>Sheet1!$D$2:$D$5</c:f>
              <c:numCache>
                <c:formatCode>0%</c:formatCode>
                <c:ptCount val="4"/>
                <c:pt idx="0">
                  <c:v>0.6</c:v>
                </c:pt>
                <c:pt idx="1">
                  <c:v>0.5</c:v>
                </c:pt>
                <c:pt idx="2">
                  <c:v>0.5</c:v>
                </c:pt>
                <c:pt idx="3">
                  <c:v>0.5</c:v>
                </c:pt>
              </c:numCache>
            </c:numRef>
          </c:val>
          <c:extLst>
            <c:ext xmlns:c16="http://schemas.microsoft.com/office/drawing/2014/chart" uri="{C3380CC4-5D6E-409C-BE32-E72D297353CC}">
              <c16:uniqueId val="{0000000A-7F6C-4A35-B82E-42D8B2A5BC4D}"/>
            </c:ext>
          </c:extLst>
        </c:ser>
        <c:ser>
          <c:idx val="3"/>
          <c:order val="3"/>
          <c:tx>
            <c:strRef>
              <c:f>Sheet1!$E$1</c:f>
              <c:strCache>
                <c:ptCount val="1"/>
                <c:pt idx="0">
                  <c:v>NBA</c:v>
                </c:pt>
              </c:strCache>
            </c:strRef>
          </c:tx>
          <c:spPr>
            <a:solidFill>
              <a:schemeClr val="bg1">
                <a:lumMod val="65000"/>
              </a:schemeClr>
            </a:solidFill>
          </c:spPr>
          <c:invertIfNegative val="0"/>
          <c:dPt>
            <c:idx val="1"/>
            <c:invertIfNegative val="0"/>
            <c:bubble3D val="0"/>
            <c:extLst>
              <c:ext xmlns:c16="http://schemas.microsoft.com/office/drawing/2014/chart" uri="{C3380CC4-5D6E-409C-BE32-E72D297353CC}">
                <c16:uniqueId val="{0000000B-7F6C-4A35-B82E-42D8B2A5BC4D}"/>
              </c:ext>
            </c:extLst>
          </c:dPt>
          <c:dPt>
            <c:idx val="2"/>
            <c:invertIfNegative val="0"/>
            <c:bubble3D val="0"/>
            <c:extLst>
              <c:ext xmlns:c16="http://schemas.microsoft.com/office/drawing/2014/chart" uri="{C3380CC4-5D6E-409C-BE32-E72D297353CC}">
                <c16:uniqueId val="{0000000C-7F6C-4A35-B82E-42D8B2A5BC4D}"/>
              </c:ext>
            </c:extLst>
          </c:dPt>
          <c:dPt>
            <c:idx val="3"/>
            <c:invertIfNegative val="0"/>
            <c:bubble3D val="0"/>
            <c:extLst>
              <c:ext xmlns:c16="http://schemas.microsoft.com/office/drawing/2014/chart" uri="{C3380CC4-5D6E-409C-BE32-E72D297353CC}">
                <c16:uniqueId val="{0000000D-7F6C-4A35-B82E-42D8B2A5BC4D}"/>
              </c:ext>
            </c:extLst>
          </c:dPt>
          <c:dLbls>
            <c:spPr>
              <a:noFill/>
              <a:ln>
                <a:noFill/>
              </a:ln>
              <a:effectLst/>
            </c:spPr>
            <c:txPr>
              <a:bodyPr rot="0" vert="horz"/>
              <a:lstStyle/>
              <a:p>
                <a:pPr>
                  <a:defRPr sz="1050" b="0">
                    <a:solidFill>
                      <a:schemeClr val="bg1"/>
                    </a:solidFill>
                    <a:latin typeface="Arial" panose="020B0604020202020204" pitchFamily="34" charset="0"/>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Important to Be Aware</c:v>
                </c:pt>
                <c:pt idx="1">
                  <c:v>More Likely to Try</c:v>
                </c:pt>
                <c:pt idx="2">
                  <c:v>More Likely to 
Consciously Support</c:v>
                </c:pt>
                <c:pt idx="3">
                  <c:v>More Likely to Recommend</c:v>
                </c:pt>
              </c:strCache>
            </c:strRef>
          </c:cat>
          <c:val>
            <c:numRef>
              <c:f>Sheet1!$E$2:$E$5</c:f>
              <c:numCache>
                <c:formatCode>0%</c:formatCode>
                <c:ptCount val="4"/>
                <c:pt idx="0">
                  <c:v>0.56000000000000005</c:v>
                </c:pt>
                <c:pt idx="1">
                  <c:v>0.44</c:v>
                </c:pt>
                <c:pt idx="2">
                  <c:v>0.45</c:v>
                </c:pt>
                <c:pt idx="3">
                  <c:v>0.45</c:v>
                </c:pt>
              </c:numCache>
            </c:numRef>
          </c:val>
          <c:extLst>
            <c:ext xmlns:c16="http://schemas.microsoft.com/office/drawing/2014/chart" uri="{C3380CC4-5D6E-409C-BE32-E72D297353CC}">
              <c16:uniqueId val="{0000000E-7F6C-4A35-B82E-42D8B2A5BC4D}"/>
            </c:ext>
          </c:extLst>
        </c:ser>
        <c:ser>
          <c:idx val="4"/>
          <c:order val="4"/>
          <c:tx>
            <c:strRef>
              <c:f>Sheet1!$F$1</c:f>
              <c:strCache>
                <c:ptCount val="1"/>
                <c:pt idx="0">
                  <c:v>MLB</c:v>
                </c:pt>
              </c:strCache>
            </c:strRef>
          </c:tx>
          <c:spPr>
            <a:solidFill>
              <a:srgbClr val="BFBFBF"/>
            </a:solidFill>
          </c:spPr>
          <c:invertIfNegative val="0"/>
          <c:dPt>
            <c:idx val="1"/>
            <c:invertIfNegative val="0"/>
            <c:bubble3D val="0"/>
            <c:extLst>
              <c:ext xmlns:c16="http://schemas.microsoft.com/office/drawing/2014/chart" uri="{C3380CC4-5D6E-409C-BE32-E72D297353CC}">
                <c16:uniqueId val="{0000000F-7F6C-4A35-B82E-42D8B2A5BC4D}"/>
              </c:ext>
            </c:extLst>
          </c:dPt>
          <c:dPt>
            <c:idx val="2"/>
            <c:invertIfNegative val="0"/>
            <c:bubble3D val="0"/>
            <c:extLst>
              <c:ext xmlns:c16="http://schemas.microsoft.com/office/drawing/2014/chart" uri="{C3380CC4-5D6E-409C-BE32-E72D297353CC}">
                <c16:uniqueId val="{00000010-7F6C-4A35-B82E-42D8B2A5BC4D}"/>
              </c:ext>
            </c:extLst>
          </c:dPt>
          <c:dPt>
            <c:idx val="3"/>
            <c:invertIfNegative val="0"/>
            <c:bubble3D val="0"/>
            <c:extLst>
              <c:ext xmlns:c16="http://schemas.microsoft.com/office/drawing/2014/chart" uri="{C3380CC4-5D6E-409C-BE32-E72D297353CC}">
                <c16:uniqueId val="{00000011-7F6C-4A35-B82E-42D8B2A5BC4D}"/>
              </c:ext>
            </c:extLst>
          </c:dPt>
          <c:dLbls>
            <c:spPr>
              <a:noFill/>
              <a:ln>
                <a:noFill/>
              </a:ln>
              <a:effectLst/>
            </c:spPr>
            <c:txPr>
              <a:bodyPr rot="0" vert="horz"/>
              <a:lstStyle/>
              <a:p>
                <a:pPr>
                  <a:defRPr sz="1050" b="0">
                    <a:solidFill>
                      <a:schemeClr val="bg1"/>
                    </a:solidFill>
                    <a:latin typeface="Arial" panose="020B0604020202020204" pitchFamily="34" charset="0"/>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Important to Be Aware</c:v>
                </c:pt>
                <c:pt idx="1">
                  <c:v>More Likely to Try</c:v>
                </c:pt>
                <c:pt idx="2">
                  <c:v>More Likely to 
Consciously Support</c:v>
                </c:pt>
                <c:pt idx="3">
                  <c:v>More Likely to Recommend</c:v>
                </c:pt>
              </c:strCache>
            </c:strRef>
          </c:cat>
          <c:val>
            <c:numRef>
              <c:f>Sheet1!$F$2:$F$5</c:f>
              <c:numCache>
                <c:formatCode>0%</c:formatCode>
                <c:ptCount val="4"/>
                <c:pt idx="0">
                  <c:v>0.51</c:v>
                </c:pt>
                <c:pt idx="1">
                  <c:v>0.44</c:v>
                </c:pt>
                <c:pt idx="2">
                  <c:v>0.42</c:v>
                </c:pt>
                <c:pt idx="3">
                  <c:v>0.38</c:v>
                </c:pt>
              </c:numCache>
            </c:numRef>
          </c:val>
          <c:extLst>
            <c:ext xmlns:c16="http://schemas.microsoft.com/office/drawing/2014/chart" uri="{C3380CC4-5D6E-409C-BE32-E72D297353CC}">
              <c16:uniqueId val="{00000012-7F6C-4A35-B82E-42D8B2A5BC4D}"/>
            </c:ext>
          </c:extLst>
        </c:ser>
        <c:ser>
          <c:idx val="5"/>
          <c:order val="5"/>
          <c:tx>
            <c:strRef>
              <c:f>Sheet1!$G$1</c:f>
              <c:strCache>
                <c:ptCount val="1"/>
                <c:pt idx="0">
                  <c:v>NFL</c:v>
                </c:pt>
              </c:strCache>
            </c:strRef>
          </c:tx>
          <c:spPr>
            <a:solidFill>
              <a:schemeClr val="bg1">
                <a:lumMod val="85000"/>
              </a:schemeClr>
            </a:solidFill>
          </c:spPr>
          <c:invertIfNegative val="0"/>
          <c:dPt>
            <c:idx val="1"/>
            <c:invertIfNegative val="0"/>
            <c:bubble3D val="0"/>
            <c:extLst>
              <c:ext xmlns:c16="http://schemas.microsoft.com/office/drawing/2014/chart" uri="{C3380CC4-5D6E-409C-BE32-E72D297353CC}">
                <c16:uniqueId val="{00000013-2BCE-49C9-BCB0-5B67CC827E9F}"/>
              </c:ext>
            </c:extLst>
          </c:dPt>
          <c:dPt>
            <c:idx val="2"/>
            <c:invertIfNegative val="0"/>
            <c:bubble3D val="0"/>
            <c:extLst>
              <c:ext xmlns:c16="http://schemas.microsoft.com/office/drawing/2014/chart" uri="{C3380CC4-5D6E-409C-BE32-E72D297353CC}">
                <c16:uniqueId val="{00000014-2BCE-49C9-BCB0-5B67CC827E9F}"/>
              </c:ext>
            </c:extLst>
          </c:dPt>
          <c:dPt>
            <c:idx val="3"/>
            <c:invertIfNegative val="0"/>
            <c:bubble3D val="0"/>
            <c:extLst>
              <c:ext xmlns:c16="http://schemas.microsoft.com/office/drawing/2014/chart" uri="{C3380CC4-5D6E-409C-BE32-E72D297353CC}">
                <c16:uniqueId val="{00000015-2BCE-49C9-BCB0-5B67CC827E9F}"/>
              </c:ext>
            </c:extLst>
          </c:dPt>
          <c:dLbls>
            <c:spPr>
              <a:noFill/>
              <a:ln>
                <a:noFill/>
              </a:ln>
              <a:effectLst/>
            </c:spPr>
            <c:txPr>
              <a:bodyPr wrap="square" lIns="38100" tIns="19050" rIns="38100" bIns="19050" anchor="ctr">
                <a:spAutoFit/>
              </a:bodyPr>
              <a:lstStyle/>
              <a:p>
                <a:pPr>
                  <a:defRPr sz="1050">
                    <a:solidFill>
                      <a:schemeClr val="bg1">
                        <a:lumMod val="65000"/>
                      </a:schemeClr>
                    </a:solidFill>
                    <a:latin typeface="Arial" panose="020B0604020202020204" pitchFamily="34" charset="0"/>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Important to Be Aware</c:v>
                </c:pt>
                <c:pt idx="1">
                  <c:v>More Likely to Try</c:v>
                </c:pt>
                <c:pt idx="2">
                  <c:v>More Likely to 
Consciously Support</c:v>
                </c:pt>
                <c:pt idx="3">
                  <c:v>More Likely to Recommend</c:v>
                </c:pt>
              </c:strCache>
            </c:strRef>
          </c:cat>
          <c:val>
            <c:numRef>
              <c:f>Sheet1!$G$2:$G$5</c:f>
              <c:numCache>
                <c:formatCode>0%</c:formatCode>
                <c:ptCount val="4"/>
                <c:pt idx="0">
                  <c:v>0.5</c:v>
                </c:pt>
                <c:pt idx="1">
                  <c:v>0.4</c:v>
                </c:pt>
                <c:pt idx="2">
                  <c:v>0.43</c:v>
                </c:pt>
                <c:pt idx="3">
                  <c:v>0.39</c:v>
                </c:pt>
              </c:numCache>
            </c:numRef>
          </c:val>
          <c:extLst>
            <c:ext xmlns:c16="http://schemas.microsoft.com/office/drawing/2014/chart" uri="{C3380CC4-5D6E-409C-BE32-E72D297353CC}">
              <c16:uniqueId val="{0000000E-FE0E-4E83-B066-6E5EA112C50F}"/>
            </c:ext>
          </c:extLst>
        </c:ser>
        <c:dLbls>
          <c:dLblPos val="inEnd"/>
          <c:showLegendKey val="0"/>
          <c:showVal val="1"/>
          <c:showCatName val="0"/>
          <c:showSerName val="0"/>
          <c:showPercent val="0"/>
          <c:showBubbleSize val="0"/>
        </c:dLbls>
        <c:gapWidth val="53"/>
        <c:axId val="289014864"/>
        <c:axId val="289015256"/>
      </c:barChart>
      <c:catAx>
        <c:axId val="289014864"/>
        <c:scaling>
          <c:orientation val="maxMin"/>
        </c:scaling>
        <c:delete val="1"/>
        <c:axPos val="l"/>
        <c:numFmt formatCode="General" sourceLinked="0"/>
        <c:majorTickMark val="out"/>
        <c:minorTickMark val="none"/>
        <c:tickLblPos val="nextTo"/>
        <c:crossAx val="289015256"/>
        <c:crosses val="autoZero"/>
        <c:auto val="1"/>
        <c:lblAlgn val="ctr"/>
        <c:lblOffset val="100"/>
        <c:noMultiLvlLbl val="0"/>
      </c:catAx>
      <c:valAx>
        <c:axId val="289015256"/>
        <c:scaling>
          <c:orientation val="minMax"/>
        </c:scaling>
        <c:delete val="1"/>
        <c:axPos val="t"/>
        <c:numFmt formatCode="0%" sourceLinked="1"/>
        <c:majorTickMark val="out"/>
        <c:minorTickMark val="none"/>
        <c:tickLblPos val="nextTo"/>
        <c:crossAx val="289014864"/>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2D85DF-9BB1-4A7C-A2C4-A22DC3F595AF}" type="datetimeFigureOut">
              <a:rPr lang="en-US" smtClean="0"/>
              <a:t>1/13/2026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1398B5-3F80-40D6-B813-76CA0D6633DB}" type="slidenum">
              <a:rPr lang="en-US" smtClean="0"/>
              <a:t>‹#›</a:t>
            </a:fld>
            <a:endParaRPr lang="en-US"/>
          </a:p>
        </p:txBody>
      </p:sp>
    </p:spTree>
    <p:extLst>
      <p:ext uri="{BB962C8B-B14F-4D97-AF65-F5344CB8AC3E}">
        <p14:creationId xmlns:p14="http://schemas.microsoft.com/office/powerpoint/2010/main" val="6134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1398B5-3F80-40D6-B813-76CA0D6633DB}" type="slidenum">
              <a:rPr lang="en-US" smtClean="0"/>
              <a:t>0</a:t>
            </a:fld>
            <a:endParaRPr lang="en-US"/>
          </a:p>
        </p:txBody>
      </p:sp>
    </p:spTree>
    <p:extLst>
      <p:ext uri="{BB962C8B-B14F-4D97-AF65-F5344CB8AC3E}">
        <p14:creationId xmlns:p14="http://schemas.microsoft.com/office/powerpoint/2010/main" val="7523923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24C761-325C-FA4C-ABD7-371A7F383042}" type="slidenum">
              <a:rPr kumimoji="0" lang="en-US" sz="1200" b="0" i="0" u="none" strike="noStrike" kern="1200" cap="none" spc="0" normalizeH="0" baseline="0" noProof="0" smtClean="0">
                <a:ln>
                  <a:noFill/>
                </a:ln>
                <a:solidFill>
                  <a:srgbClr val="000000"/>
                </a:solidFill>
                <a:effectLst/>
                <a:uLnTx/>
                <a:uFillTx/>
                <a:latin typeface="Gill Sans" charset="0"/>
                <a:ea typeface="+mn-ea"/>
                <a:cs typeface="+mn-cs"/>
                <a:sym typeface="Gill Sans"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Gill Sans" charset="0"/>
              <a:ea typeface="+mn-ea"/>
              <a:cs typeface="+mn-cs"/>
              <a:sym typeface="Gill Sans" charset="0"/>
            </a:endParaRPr>
          </a:p>
        </p:txBody>
      </p:sp>
    </p:spTree>
    <p:extLst>
      <p:ext uri="{BB962C8B-B14F-4D97-AF65-F5344CB8AC3E}">
        <p14:creationId xmlns:p14="http://schemas.microsoft.com/office/powerpoint/2010/main" val="1401975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937">
              <a:defRPr/>
            </a:pPr>
            <a:r>
              <a:rPr lang="en-US"/>
              <a:t>Updated Feb 2024, adding PGA </a:t>
            </a:r>
          </a:p>
        </p:txBody>
      </p:sp>
      <p:sp>
        <p:nvSpPr>
          <p:cNvPr id="4" name="Slide Number Placeholder 3"/>
          <p:cNvSpPr>
            <a:spLocks noGrp="1"/>
          </p:cNvSpPr>
          <p:nvPr>
            <p:ph type="sldNum" sz="quarter" idx="5"/>
          </p:nvPr>
        </p:nvSpPr>
        <p:spPr/>
        <p:txBody>
          <a:bodyPr/>
          <a:lstStyle/>
          <a:p>
            <a:pPr marL="0" marR="0" lvl="0" indent="0" algn="r" defTabSz="912937" rtl="0" eaLnBrk="1" fontAlgn="auto" latinLnBrk="0" hangingPunct="1">
              <a:lnSpc>
                <a:spcPct val="100000"/>
              </a:lnSpc>
              <a:spcBef>
                <a:spcPts val="0"/>
              </a:spcBef>
              <a:spcAft>
                <a:spcPts val="0"/>
              </a:spcAft>
              <a:buClrTx/>
              <a:buSzTx/>
              <a:buFontTx/>
              <a:buNone/>
              <a:tabLst/>
              <a:defRPr/>
            </a:pPr>
            <a:fld id="{7ABD5134-A9DA-7245-895E-F1AFDEA66073}" type="slidenum">
              <a:rPr kumimoji="0" lang="en-US" sz="13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2937" rtl="0" eaLnBrk="1" fontAlgn="auto" latinLnBrk="0" hangingPunct="1">
                <a:lnSpc>
                  <a:spcPct val="100000"/>
                </a:lnSpc>
                <a:spcBef>
                  <a:spcPts val="0"/>
                </a:spcBef>
                <a:spcAft>
                  <a:spcPts val="0"/>
                </a:spcAft>
                <a:buClrTx/>
                <a:buSzTx/>
                <a:buFontTx/>
                <a:buNone/>
                <a:tabLst/>
                <a:defRPr/>
              </a:pPr>
              <a:t>4</a:t>
            </a:fld>
            <a:endParaRPr kumimoji="0" lang="en-US" sz="13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974770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FC8429-4432-4940-8DAF-613A568945D7}" type="slidenum">
              <a:rPr kumimoji="0" lang="en-US" sz="13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3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0851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173736" algn="l"/>
            <a:r>
              <a:rPr lang="en-US" sz="1800" b="0" i="0">
                <a:effectLst/>
                <a:latin typeface="Arial" panose="020B0604020202020204" pitchFamily="34" charset="0"/>
              </a:rPr>
              <a:t>An exclusive council comprised of sales, marketing, procurement and executives from NASCAR Official Partners and Industry members. </a:t>
            </a:r>
            <a:endParaRPr lang="en-US" b="0" i="0">
              <a:effectLst/>
              <a:latin typeface="Segoe UI" panose="020B0502040204020203" pitchFamily="34" charset="0"/>
            </a:endParaRPr>
          </a:p>
          <a:p>
            <a:pPr indent="-173736" algn="l"/>
            <a:endParaRPr lang="en-US" sz="1800" b="0" i="0">
              <a:effectLst/>
              <a:latin typeface="Arial" panose="020B0604020202020204" pitchFamily="34" charset="0"/>
            </a:endParaRPr>
          </a:p>
          <a:p>
            <a:pPr indent="-173736" algn="l"/>
            <a:r>
              <a:rPr lang="en-US" sz="1800" b="0" i="0">
                <a:effectLst/>
                <a:latin typeface="Arial" panose="020B0604020202020204" pitchFamily="34" charset="0"/>
              </a:rPr>
              <a:t>Three times per year, NASCAR hosts focused business-to-business meetings to help create opportunities between NASCAR Official Partners</a:t>
            </a:r>
            <a:endParaRPr lang="en-US" b="0" i="0">
              <a:effectLst/>
              <a:latin typeface="Segoe UI" panose="020B0502040204020203" pitchFamily="34" charset="0"/>
            </a:endParaRPr>
          </a:p>
          <a:p>
            <a:pPr indent="-173736" algn="l"/>
            <a:endParaRPr lang="en-US" sz="1800" b="0" i="0">
              <a:effectLst/>
              <a:latin typeface="Arial" panose="020B0604020202020204" pitchFamily="34" charset="0"/>
            </a:endParaRPr>
          </a:p>
          <a:p>
            <a:pPr indent="-173736" algn="l"/>
            <a:r>
              <a:rPr lang="en-US" sz="1800" b="0" i="0">
                <a:effectLst/>
                <a:latin typeface="Arial" panose="020B0604020202020204" pitchFamily="34" charset="0"/>
              </a:rPr>
              <a:t>NASCAR Fuel For Business allows partners to:</a:t>
            </a:r>
            <a:endParaRPr lang="en-US" b="0" i="0">
              <a:effectLst/>
              <a:latin typeface="Segoe UI" panose="020B0502040204020203" pitchFamily="34" charset="0"/>
            </a:endParaRPr>
          </a:p>
          <a:p>
            <a:pPr indent="-228600" algn="l"/>
            <a:r>
              <a:rPr lang="en-US" sz="1800" b="0" i="0">
                <a:effectLst/>
                <a:latin typeface="Calibri" panose="020F0502020204030204" pitchFamily="34" charset="0"/>
              </a:rPr>
              <a:t>&gt;</a:t>
            </a:r>
            <a:r>
              <a:rPr lang="en-US" sz="1800" b="0" i="0">
                <a:effectLst/>
                <a:latin typeface="Arial" panose="020B0604020202020204" pitchFamily="34" charset="0"/>
              </a:rPr>
              <a:t>Connect with other companies on procurement opportunities </a:t>
            </a:r>
            <a:endParaRPr lang="en-US" b="0" i="0">
              <a:effectLst/>
              <a:latin typeface="Segoe UI" panose="020B0502040204020203" pitchFamily="34" charset="0"/>
            </a:endParaRPr>
          </a:p>
          <a:p>
            <a:pPr indent="-228600" algn="l"/>
            <a:r>
              <a:rPr lang="en-US" sz="1800" b="0" i="0">
                <a:effectLst/>
                <a:latin typeface="Calibri" panose="020F0502020204030204" pitchFamily="34" charset="0"/>
              </a:rPr>
              <a:t>&gt;</a:t>
            </a:r>
            <a:r>
              <a:rPr lang="en-US" sz="1800" b="0" i="0">
                <a:effectLst/>
                <a:latin typeface="Arial" panose="020B0604020202020204" pitchFamily="34" charset="0"/>
              </a:rPr>
              <a:t>Discover opportunity for co-marketing activities </a:t>
            </a:r>
            <a:endParaRPr lang="en-US" b="0" i="0">
              <a:effectLst/>
              <a:latin typeface="Segoe UI" panose="020B0502040204020203" pitchFamily="34" charset="0"/>
            </a:endParaRPr>
          </a:p>
          <a:p>
            <a:pPr indent="-228600" algn="l"/>
            <a:r>
              <a:rPr lang="en-US" sz="1800" b="0" i="0">
                <a:effectLst/>
                <a:latin typeface="Calibri" panose="020F0502020204030204" pitchFamily="34" charset="0"/>
              </a:rPr>
              <a:t>&gt;</a:t>
            </a:r>
            <a:r>
              <a:rPr lang="en-US" sz="1800" b="0" i="0">
                <a:effectLst/>
                <a:latin typeface="Arial" panose="020B0604020202020204" pitchFamily="34" charset="0"/>
              </a:rPr>
              <a:t>Maximize NASCAR investment by knowledge sharing with other partners</a:t>
            </a:r>
          </a:p>
          <a:p>
            <a:pPr indent="-228600" algn="l"/>
            <a:endParaRPr lang="en-US" sz="1800" b="0" i="0">
              <a:effectLst/>
              <a:latin typeface="Arial" panose="020B0604020202020204" pitchFamily="34" charset="0"/>
            </a:endParaRPr>
          </a:p>
          <a:p>
            <a:pPr indent="-228600" algn="l"/>
            <a:r>
              <a:rPr lang="en-US" sz="1800" b="0" i="0">
                <a:effectLst/>
                <a:latin typeface="Arial" panose="020B0604020202020204" pitchFamily="34" charset="0"/>
              </a:rPr>
              <a:t>In between events, the NASCAR Partnership Marketing team works with each brand to make connections and create opportunities on a weekly basis. </a:t>
            </a:r>
            <a:endParaRPr lang="en-US" b="0" i="0">
              <a:effectLst/>
              <a:latin typeface="Segoe UI" panose="020B0502040204020203" pitchFamily="34"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F26A26-9F86-4AE5-B47B-386B4CB15F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0711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brand logo beside NASCAR for Official Partner pitches only </a:t>
            </a:r>
          </a:p>
        </p:txBody>
      </p:sp>
      <p:sp>
        <p:nvSpPr>
          <p:cNvPr id="4" name="Slide Number Placeholder 3"/>
          <p:cNvSpPr>
            <a:spLocks noGrp="1"/>
          </p:cNvSpPr>
          <p:nvPr>
            <p:ph type="sldNum" sz="quarter" idx="5"/>
          </p:nvPr>
        </p:nvSpPr>
        <p:spPr/>
        <p:txBody>
          <a:bodyPr/>
          <a:lstStyle/>
          <a:p>
            <a:fld id="{82FC8429-4432-4940-8DAF-613A568945D7}" type="slidenum">
              <a:rPr lang="en-US" smtClean="0"/>
              <a:pPr/>
              <a:t>17</a:t>
            </a:fld>
            <a:endParaRPr lang="en-US"/>
          </a:p>
        </p:txBody>
      </p:sp>
    </p:spTree>
    <p:extLst>
      <p:ext uri="{BB962C8B-B14F-4D97-AF65-F5344CB8AC3E}">
        <p14:creationId xmlns:p14="http://schemas.microsoft.com/office/powerpoint/2010/main" val="980474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jpeg"/><Relationship Id="rId1" Type="http://schemas.openxmlformats.org/officeDocument/2006/relationships/slideMaster" Target="../slideMasters/slideMaster4.xml"/><Relationship Id="rId4" Type="http://schemas.openxmlformats.org/officeDocument/2006/relationships/image" Target="../media/image21.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646F2A8-77EE-45A5-8D4E-A7580C636EF9}" type="datetime1">
              <a:rPr lang="en-US" smtClean="0"/>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5969C1-7E0C-4623-846B-7E2E1D45B670}" type="slidenum">
              <a:rPr lang="en-US" smtClean="0"/>
              <a:t>‹#›</a:t>
            </a:fld>
            <a:endParaRPr lang="en-US"/>
          </a:p>
        </p:txBody>
      </p:sp>
    </p:spTree>
    <p:extLst>
      <p:ext uri="{BB962C8B-B14F-4D97-AF65-F5344CB8AC3E}">
        <p14:creationId xmlns:p14="http://schemas.microsoft.com/office/powerpoint/2010/main" val="1361994253"/>
      </p:ext>
    </p:extLst>
  </p:cSld>
  <p:clrMapOvr>
    <a:masterClrMapping/>
  </p:clrMapOvr>
  <mc:AlternateContent xmlns:mc="http://schemas.openxmlformats.org/markup-compatibility/2006">
    <mc:Choice xmlns:p14="http://schemas.microsoft.com/office/powerpoint/2010/main" Requires="p14">
      <p:transition p14:dur="10" advClick="0">
        <p:zoom dir="in"/>
        <p:sndAc>
          <p:endSnd/>
        </p:sndAc>
      </p:transition>
    </mc:Choice>
    <mc:Fallback>
      <p:transition advClick="0">
        <p:zoom dir="in"/>
        <p:sndAc>
          <p:end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2CBE33-5EEC-4A4C-97B8-48C82FBA0FFC}" type="datetime1">
              <a:rPr lang="en-US" smtClean="0"/>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5969C1-7E0C-4623-846B-7E2E1D45B670}" type="slidenum">
              <a:rPr lang="en-US" smtClean="0"/>
              <a:t>‹#›</a:t>
            </a:fld>
            <a:endParaRPr lang="en-US"/>
          </a:p>
        </p:txBody>
      </p:sp>
    </p:spTree>
    <p:extLst>
      <p:ext uri="{BB962C8B-B14F-4D97-AF65-F5344CB8AC3E}">
        <p14:creationId xmlns:p14="http://schemas.microsoft.com/office/powerpoint/2010/main" val="2051867366"/>
      </p:ext>
    </p:extLst>
  </p:cSld>
  <p:clrMapOvr>
    <a:masterClrMapping/>
  </p:clrMapOvr>
  <mc:AlternateContent xmlns:mc="http://schemas.openxmlformats.org/markup-compatibility/2006">
    <mc:Choice xmlns:p14="http://schemas.microsoft.com/office/powerpoint/2010/main" Requires="p14">
      <p:transition p14:dur="10" advClick="0">
        <p:zoom dir="in"/>
        <p:sndAc>
          <p:endSnd/>
        </p:sndAc>
      </p:transition>
    </mc:Choice>
    <mc:Fallback>
      <p:transition advClick="0">
        <p:zoom dir="in"/>
        <p:sndAc>
          <p:end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74E7F4-2F0B-4598-9FAA-83AA1017E9C8}" type="datetime1">
              <a:rPr lang="en-US" smtClean="0"/>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5969C1-7E0C-4623-846B-7E2E1D45B670}" type="slidenum">
              <a:rPr lang="en-US" smtClean="0"/>
              <a:t>‹#›</a:t>
            </a:fld>
            <a:endParaRPr lang="en-US"/>
          </a:p>
        </p:txBody>
      </p:sp>
    </p:spTree>
    <p:extLst>
      <p:ext uri="{BB962C8B-B14F-4D97-AF65-F5344CB8AC3E}">
        <p14:creationId xmlns:p14="http://schemas.microsoft.com/office/powerpoint/2010/main" val="2624449274"/>
      </p:ext>
    </p:extLst>
  </p:cSld>
  <p:clrMapOvr>
    <a:masterClrMapping/>
  </p:clrMapOvr>
  <mc:AlternateContent xmlns:mc="http://schemas.openxmlformats.org/markup-compatibility/2006">
    <mc:Choice xmlns:p14="http://schemas.microsoft.com/office/powerpoint/2010/main" Requires="p14">
      <p:transition p14:dur="10" advClick="0">
        <p:zoom dir="in"/>
        <p:sndAc>
          <p:endSnd/>
        </p:sndAc>
      </p:transition>
    </mc:Choice>
    <mc:Fallback>
      <p:transition advClick="0">
        <p:zoom dir="in"/>
        <p:sndAc>
          <p:endSnd/>
        </p:sndAc>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8" name="Picture 7" descr="A picture containing indoor, dark&#10;&#10;Description automatically generated">
            <a:extLst>
              <a:ext uri="{FF2B5EF4-FFF2-40B4-BE49-F238E27FC236}">
                <a16:creationId xmlns:a16="http://schemas.microsoft.com/office/drawing/2014/main" id="{9CD2FF82-C3D6-EC54-34EB-B5A18A9A47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201648C2-BCD1-09A6-4CE0-F38C93642B3E}"/>
              </a:ext>
            </a:extLst>
          </p:cNvPr>
          <p:cNvSpPr>
            <a:spLocks noGrp="1"/>
          </p:cNvSpPr>
          <p:nvPr>
            <p:ph sz="quarter" idx="10"/>
          </p:nvPr>
        </p:nvSpPr>
        <p:spPr>
          <a:xfrm>
            <a:off x="1044575" y="1531938"/>
            <a:ext cx="9637713" cy="4168775"/>
          </a:xfrm>
        </p:spPr>
        <p:txBody>
          <a:bodyPr/>
          <a:lstStyle>
            <a:lvl1pPr>
              <a:defRPr b="1" i="0">
                <a:solidFill>
                  <a:schemeClr val="bg1"/>
                </a:solidFill>
                <a:latin typeface="Neutraface 2 Text Demi" panose="020B0503020202020102" pitchFamily="34" charset="77"/>
              </a:defRPr>
            </a:lvl1pPr>
            <a:lvl2pPr>
              <a:defRPr b="1" i="0">
                <a:solidFill>
                  <a:schemeClr val="bg1"/>
                </a:solidFill>
                <a:latin typeface="Neutraface 2 Text Demi" panose="020B0503020202020102" pitchFamily="34" charset="77"/>
              </a:defRPr>
            </a:lvl2pPr>
            <a:lvl3pPr>
              <a:defRPr b="1" i="0">
                <a:solidFill>
                  <a:schemeClr val="bg1"/>
                </a:solidFill>
                <a:latin typeface="Neutraface 2 Text Demi" panose="020B0503020202020102" pitchFamily="34" charset="77"/>
              </a:defRPr>
            </a:lvl3pPr>
            <a:lvl4pPr>
              <a:defRPr b="1" i="0">
                <a:solidFill>
                  <a:schemeClr val="bg1"/>
                </a:solidFill>
                <a:latin typeface="Neutraface 2 Text Demi" panose="020B0503020202020102" pitchFamily="34" charset="77"/>
              </a:defRPr>
            </a:lvl4pPr>
            <a:lvl5pPr>
              <a:defRPr b="1" i="0">
                <a:solidFill>
                  <a:schemeClr val="bg1"/>
                </a:solidFill>
                <a:latin typeface="Neutraface 2 Text Demi" panose="020B0503020202020102"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637F671C-678E-DCB6-6E40-105352221631}"/>
              </a:ext>
            </a:extLst>
          </p:cNvPr>
          <p:cNvSpPr>
            <a:spLocks noGrp="1"/>
          </p:cNvSpPr>
          <p:nvPr>
            <p:ph type="title"/>
          </p:nvPr>
        </p:nvSpPr>
        <p:spPr>
          <a:xfrm>
            <a:off x="838200" y="365125"/>
            <a:ext cx="10515600" cy="1325563"/>
          </a:xfrm>
        </p:spPr>
        <p:txBody>
          <a:bodyPr/>
          <a:lstStyle>
            <a:lvl1pPr>
              <a:defRPr b="1" i="0">
                <a:solidFill>
                  <a:schemeClr val="bg1"/>
                </a:solidFill>
                <a:latin typeface="Neutraface 2 Text Bold" panose="020B0503020202020102" pitchFamily="34" charset="77"/>
              </a:defRPr>
            </a:lvl1pPr>
          </a:lstStyle>
          <a:p>
            <a:r>
              <a:rPr lang="en-US"/>
              <a:t>Click to edit Master title style</a:t>
            </a:r>
          </a:p>
        </p:txBody>
      </p:sp>
    </p:spTree>
    <p:extLst>
      <p:ext uri="{BB962C8B-B14F-4D97-AF65-F5344CB8AC3E}">
        <p14:creationId xmlns:p14="http://schemas.microsoft.com/office/powerpoint/2010/main" val="2316978039"/>
      </p:ext>
    </p:extLst>
  </p:cSld>
  <p:clrMapOvr>
    <a:masterClrMapping/>
  </p:clrMapOvr>
  <mc:AlternateContent xmlns:mc="http://schemas.openxmlformats.org/markup-compatibility/2006">
    <mc:Choice xmlns:p14="http://schemas.microsoft.com/office/powerpoint/2010/main" Requires="p14">
      <p:transition p14:dur="10" advClick="0">
        <p:zoom dir="in"/>
        <p:sndAc>
          <p:endSnd/>
        </p:sndAc>
      </p:transition>
    </mc:Choice>
    <mc:Fallback>
      <p:transition advClick="0">
        <p:zoom dir="in"/>
        <p:sndAc>
          <p:endSnd/>
        </p:sndAc>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A4371E0F-6F78-4F4F-B5EB-E0631A7A98C8}"/>
              </a:ext>
            </a:extLst>
          </p:cNvPr>
          <p:cNvSpPr>
            <a:spLocks noGrp="1"/>
          </p:cNvSpPr>
          <p:nvPr>
            <p:ph type="title"/>
          </p:nvPr>
        </p:nvSpPr>
        <p:spPr>
          <a:xfrm>
            <a:off x="359236" y="163693"/>
            <a:ext cx="8805333" cy="603952"/>
          </a:xfrm>
          <a:prstGeom prst="rect">
            <a:avLst/>
          </a:prstGeom>
        </p:spPr>
        <p:txBody>
          <a:bodyPr vert="horz" wrap="square"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27814066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12191997" cy="6857999"/>
          </a:xfrm>
          <a:prstGeom prst="rect">
            <a:avLst/>
          </a:prstGeom>
        </p:spPr>
      </p:pic>
      <p:sp>
        <p:nvSpPr>
          <p:cNvPr id="2" name="Title 1"/>
          <p:cNvSpPr>
            <a:spLocks noGrp="1"/>
          </p:cNvSpPr>
          <p:nvPr>
            <p:ph type="ctrTitle"/>
          </p:nvPr>
        </p:nvSpPr>
        <p:spPr>
          <a:xfrm>
            <a:off x="254001" y="1935737"/>
            <a:ext cx="4758268" cy="615553"/>
          </a:xfrm>
          <a:prstGeom prst="rect">
            <a:avLst/>
          </a:prstGeom>
        </p:spPr>
        <p:txBody>
          <a:bodyPr wrap="square" anchor="b">
            <a:noAutofit/>
          </a:bodyPr>
          <a:lstStyle>
            <a:lvl1pPr algn="l">
              <a:defRPr sz="2400">
                <a:solidFill>
                  <a:schemeClr val="tx1">
                    <a:lumMod val="50000"/>
                    <a:lumOff val="50000"/>
                  </a:schemeClr>
                </a:solidFill>
              </a:defRPr>
            </a:lvl1pPr>
          </a:lstStyle>
          <a:p>
            <a:r>
              <a:rPr lang="en-US"/>
              <a:t>Click to edit Master title style</a:t>
            </a:r>
          </a:p>
        </p:txBody>
      </p:sp>
      <p:sp>
        <p:nvSpPr>
          <p:cNvPr id="3" name="Subtitle 2"/>
          <p:cNvSpPr>
            <a:spLocks noGrp="1"/>
          </p:cNvSpPr>
          <p:nvPr>
            <p:ph type="subTitle" idx="1"/>
          </p:nvPr>
        </p:nvSpPr>
        <p:spPr>
          <a:xfrm>
            <a:off x="253999" y="2524761"/>
            <a:ext cx="4758268" cy="379656"/>
          </a:xfrm>
          <a:prstGeom prst="rect">
            <a:avLst/>
          </a:prstGeom>
        </p:spPr>
        <p:txBody>
          <a:bodyPr wrap="square" anchor="t">
            <a:spAutoFit/>
          </a:bodyPr>
          <a:lstStyle>
            <a:lvl1pPr marL="0" indent="0" algn="l">
              <a:buNone/>
              <a:defRPr sz="1867">
                <a:solidFill>
                  <a:srgbClr val="0178C2"/>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919402134"/>
      </p:ext>
    </p:extLst>
  </p:cSld>
  <p:clrMapOvr>
    <a:masterClrMapping/>
  </p:clrMapOvr>
  <mc:AlternateContent xmlns:mc="http://schemas.openxmlformats.org/markup-compatibility/2006">
    <mc:Choice xmlns:p14="http://schemas.microsoft.com/office/powerpoint/2010/main" Requires="p14">
      <p:transition p14:dur="10" advClick="0">
        <p:zoom dir="in"/>
        <p:sndAc>
          <p:endSnd/>
        </p:sndAc>
      </p:transition>
    </mc:Choice>
    <mc:Fallback>
      <p:transition advClick="0">
        <p:zoom dir="in"/>
        <p:sndAc>
          <p:endSnd/>
        </p:sndAc>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2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itle 1"/>
          <p:cNvSpPr>
            <a:spLocks noGrp="1"/>
          </p:cNvSpPr>
          <p:nvPr>
            <p:ph type="ctrTitle"/>
          </p:nvPr>
        </p:nvSpPr>
        <p:spPr>
          <a:xfrm>
            <a:off x="254001" y="1935737"/>
            <a:ext cx="4758268" cy="615553"/>
          </a:xfrm>
          <a:prstGeom prst="rect">
            <a:avLst/>
          </a:prstGeom>
        </p:spPr>
        <p:txBody>
          <a:bodyPr wrap="square" anchor="b">
            <a:noAutofit/>
          </a:bodyPr>
          <a:lstStyle>
            <a:lvl1pPr algn="l">
              <a:defRPr sz="2400">
                <a:solidFill>
                  <a:schemeClr val="tx1">
                    <a:lumMod val="50000"/>
                    <a:lumOff val="50000"/>
                  </a:schemeClr>
                </a:solidFill>
              </a:defRPr>
            </a:lvl1pPr>
          </a:lstStyle>
          <a:p>
            <a:r>
              <a:rPr lang="en-US"/>
              <a:t>Click to edit Master title style</a:t>
            </a:r>
          </a:p>
        </p:txBody>
      </p:sp>
      <p:sp>
        <p:nvSpPr>
          <p:cNvPr id="10" name="Subtitle 2"/>
          <p:cNvSpPr>
            <a:spLocks noGrp="1"/>
          </p:cNvSpPr>
          <p:nvPr>
            <p:ph type="subTitle" idx="1"/>
          </p:nvPr>
        </p:nvSpPr>
        <p:spPr>
          <a:xfrm>
            <a:off x="253999" y="2524761"/>
            <a:ext cx="4758268" cy="379656"/>
          </a:xfrm>
          <a:prstGeom prst="rect">
            <a:avLst/>
          </a:prstGeom>
        </p:spPr>
        <p:txBody>
          <a:bodyPr wrap="square" anchor="t">
            <a:spAutoFit/>
          </a:bodyPr>
          <a:lstStyle>
            <a:lvl1pPr marL="0" indent="0" algn="l">
              <a:buNone/>
              <a:defRPr sz="1867">
                <a:solidFill>
                  <a:srgbClr val="0178C2"/>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197000019"/>
      </p:ext>
    </p:extLst>
  </p:cSld>
  <p:clrMapOvr>
    <a:masterClrMapping/>
  </p:clrMapOvr>
  <mc:AlternateContent xmlns:mc="http://schemas.openxmlformats.org/markup-compatibility/2006">
    <mc:Choice xmlns:p14="http://schemas.microsoft.com/office/powerpoint/2010/main" Requires="p14">
      <p:transition p14:dur="10" advClick="0">
        <p:zoom dir="in"/>
        <p:sndAc>
          <p:endSnd/>
        </p:sndAc>
      </p:transition>
    </mc:Choice>
    <mc:Fallback>
      <p:transition advClick="0">
        <p:zoom dir="in"/>
        <p:sndAc>
          <p:endSnd/>
        </p:sndAc>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1997" cy="6857997"/>
          </a:xfrm>
          <a:prstGeom prst="rect">
            <a:avLst/>
          </a:prstGeom>
        </p:spPr>
      </p:pic>
      <p:sp>
        <p:nvSpPr>
          <p:cNvPr id="2" name="Title 1"/>
          <p:cNvSpPr>
            <a:spLocks noGrp="1"/>
          </p:cNvSpPr>
          <p:nvPr>
            <p:ph type="ctrTitle"/>
          </p:nvPr>
        </p:nvSpPr>
        <p:spPr>
          <a:xfrm>
            <a:off x="254001" y="1935737"/>
            <a:ext cx="4758268" cy="615553"/>
          </a:xfrm>
          <a:prstGeom prst="rect">
            <a:avLst/>
          </a:prstGeom>
        </p:spPr>
        <p:txBody>
          <a:bodyPr wrap="square" anchor="b">
            <a:noAutofit/>
          </a:bodyPr>
          <a:lstStyle>
            <a:lvl1pPr algn="l">
              <a:defRPr sz="2400">
                <a:solidFill>
                  <a:schemeClr val="bg1"/>
                </a:solidFill>
              </a:defRPr>
            </a:lvl1pPr>
          </a:lstStyle>
          <a:p>
            <a:r>
              <a:rPr lang="en-US"/>
              <a:t>Click to edit Master title style</a:t>
            </a:r>
          </a:p>
        </p:txBody>
      </p:sp>
      <p:sp>
        <p:nvSpPr>
          <p:cNvPr id="3" name="Subtitle 2"/>
          <p:cNvSpPr>
            <a:spLocks noGrp="1"/>
          </p:cNvSpPr>
          <p:nvPr>
            <p:ph type="subTitle" idx="1"/>
          </p:nvPr>
        </p:nvSpPr>
        <p:spPr>
          <a:xfrm>
            <a:off x="253999" y="2524761"/>
            <a:ext cx="4758268" cy="379656"/>
          </a:xfrm>
          <a:prstGeom prst="rect">
            <a:avLst/>
          </a:prstGeom>
        </p:spPr>
        <p:txBody>
          <a:bodyPr wrap="square" anchor="t">
            <a:spAutoFit/>
          </a:bodyPr>
          <a:lstStyle>
            <a:lvl1pPr marL="0" indent="0" algn="l">
              <a:buNone/>
              <a:defRPr sz="1867">
                <a:solidFill>
                  <a:srgbClr val="0178C2"/>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420117779"/>
      </p:ext>
    </p:extLst>
  </p:cSld>
  <p:clrMapOvr>
    <a:masterClrMapping/>
  </p:clrMapOvr>
  <mc:AlternateContent xmlns:mc="http://schemas.openxmlformats.org/markup-compatibility/2006">
    <mc:Choice xmlns:p14="http://schemas.microsoft.com/office/powerpoint/2010/main" Requires="p14">
      <p:transition p14:dur="10" advClick="0">
        <p:zoom dir="in"/>
        <p:sndAc>
          <p:endSnd/>
        </p:sndAc>
      </p:transition>
    </mc:Choice>
    <mc:Fallback>
      <p:transition advClick="0">
        <p:zoom dir="in"/>
        <p:sndAc>
          <p:endSnd/>
        </p:sndAc>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3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itle 1"/>
          <p:cNvSpPr>
            <a:spLocks noGrp="1"/>
          </p:cNvSpPr>
          <p:nvPr>
            <p:ph type="ctrTitle"/>
          </p:nvPr>
        </p:nvSpPr>
        <p:spPr>
          <a:xfrm>
            <a:off x="254001" y="1935737"/>
            <a:ext cx="4758268" cy="615553"/>
          </a:xfrm>
          <a:prstGeom prst="rect">
            <a:avLst/>
          </a:prstGeom>
        </p:spPr>
        <p:txBody>
          <a:bodyPr wrap="square" anchor="b">
            <a:noAutofit/>
          </a:bodyPr>
          <a:lstStyle>
            <a:lvl1pPr algn="l">
              <a:defRPr sz="2400">
                <a:solidFill>
                  <a:schemeClr val="bg1"/>
                </a:solidFill>
              </a:defRPr>
            </a:lvl1pPr>
          </a:lstStyle>
          <a:p>
            <a:r>
              <a:rPr lang="en-US"/>
              <a:t>Click to edit Master title style</a:t>
            </a:r>
          </a:p>
        </p:txBody>
      </p:sp>
      <p:sp>
        <p:nvSpPr>
          <p:cNvPr id="10" name="Subtitle 2"/>
          <p:cNvSpPr>
            <a:spLocks noGrp="1"/>
          </p:cNvSpPr>
          <p:nvPr>
            <p:ph type="subTitle" idx="1"/>
          </p:nvPr>
        </p:nvSpPr>
        <p:spPr>
          <a:xfrm>
            <a:off x="253999" y="2524761"/>
            <a:ext cx="4758268" cy="379656"/>
          </a:xfrm>
          <a:prstGeom prst="rect">
            <a:avLst/>
          </a:prstGeom>
        </p:spPr>
        <p:txBody>
          <a:bodyPr wrap="square" anchor="t">
            <a:spAutoFit/>
          </a:bodyPr>
          <a:lstStyle>
            <a:lvl1pPr marL="0" indent="0" algn="l">
              <a:buNone/>
              <a:defRPr sz="1867">
                <a:solidFill>
                  <a:srgbClr val="0178C2"/>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657612251"/>
      </p:ext>
    </p:extLst>
  </p:cSld>
  <p:clrMapOvr>
    <a:masterClrMapping/>
  </p:clrMapOvr>
  <mc:AlternateContent xmlns:mc="http://schemas.openxmlformats.org/markup-compatibility/2006">
    <mc:Choice xmlns:p14="http://schemas.microsoft.com/office/powerpoint/2010/main" Requires="p14">
      <p:transition p14:dur="10" advClick="0">
        <p:zoom dir="in"/>
        <p:sndAc>
          <p:endSnd/>
        </p:sndAc>
      </p:transition>
    </mc:Choice>
    <mc:Fallback>
      <p:transition advClick="0">
        <p:zoom dir="in"/>
        <p:sndAc>
          <p:endSnd/>
        </p:sndAc>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4429954"/>
      </p:ext>
    </p:extLst>
  </p:cSld>
  <p:clrMapOvr>
    <a:masterClrMapping/>
  </p:clrMapOvr>
  <mc:AlternateContent xmlns:mc="http://schemas.openxmlformats.org/markup-compatibility/2006">
    <mc:Choice xmlns:p14="http://schemas.microsoft.com/office/powerpoint/2010/main" Requires="p14">
      <p:transition p14:dur="10" advClick="0">
        <p:zoom dir="in"/>
        <p:sndAc>
          <p:endSnd/>
        </p:sndAc>
      </p:transition>
    </mc:Choice>
    <mc:Fallback>
      <p:transition advClick="0">
        <p:zoom dir="in"/>
        <p:sndAc>
          <p:endSnd/>
        </p:sndAc>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189616"/>
      </p:ext>
    </p:extLst>
  </p:cSld>
  <p:clrMapOvr>
    <a:masterClrMapping/>
  </p:clrMapOvr>
  <mc:AlternateContent xmlns:mc="http://schemas.openxmlformats.org/markup-compatibility/2006">
    <mc:Choice xmlns:p14="http://schemas.microsoft.com/office/powerpoint/2010/main" Requires="p14">
      <p:transition p14:dur="10" advClick="0">
        <p:zoom dir="in"/>
        <p:sndAc>
          <p:endSnd/>
        </p:sndAc>
      </p:transition>
    </mc:Choice>
    <mc:Fallback>
      <p:transition advClick="0">
        <p:zoom dir="in"/>
        <p:sndAc>
          <p:end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EFAFD4-E958-468E-AEB0-96630CA6C368}" type="datetime1">
              <a:rPr lang="en-US" smtClean="0"/>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5969C1-7E0C-4623-846B-7E2E1D45B670}" type="slidenum">
              <a:rPr lang="en-US" smtClean="0"/>
              <a:t>‹#›</a:t>
            </a:fld>
            <a:endParaRPr lang="en-US"/>
          </a:p>
        </p:txBody>
      </p:sp>
    </p:spTree>
    <p:extLst>
      <p:ext uri="{BB962C8B-B14F-4D97-AF65-F5344CB8AC3E}">
        <p14:creationId xmlns:p14="http://schemas.microsoft.com/office/powerpoint/2010/main" val="4249771048"/>
      </p:ext>
    </p:extLst>
  </p:cSld>
  <p:clrMapOvr>
    <a:masterClrMapping/>
  </p:clrMapOvr>
  <mc:AlternateContent xmlns:mc="http://schemas.openxmlformats.org/markup-compatibility/2006">
    <mc:Choice xmlns:p14="http://schemas.microsoft.com/office/powerpoint/2010/main" Requires="p14">
      <p:transition p14:dur="10" advClick="0">
        <p:zoom dir="in"/>
        <p:sndAc>
          <p:endSnd/>
        </p:sndAc>
      </p:transition>
    </mc:Choice>
    <mc:Fallback>
      <p:transition advClick="0">
        <p:zoom dir="in"/>
        <p:sndAc>
          <p:endSnd/>
        </p:sndAc>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1308720"/>
      </p:ext>
    </p:extLst>
  </p:cSld>
  <p:clrMapOvr>
    <a:masterClrMapping/>
  </p:clrMapOvr>
  <mc:AlternateContent xmlns:mc="http://schemas.openxmlformats.org/markup-compatibility/2006">
    <mc:Choice xmlns:p14="http://schemas.microsoft.com/office/powerpoint/2010/main" Requires="p14">
      <p:transition p14:dur="10" advClick="0">
        <p:zoom dir="in"/>
        <p:sndAc>
          <p:endSnd/>
        </p:sndAc>
      </p:transition>
    </mc:Choice>
    <mc:Fallback>
      <p:transition advClick="0">
        <p:zoom dir="in"/>
        <p:sndAc>
          <p:endSnd/>
        </p:sndAc>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D9A26484-1537-4981-9A57-1FA5CF694CA2}"/>
              </a:ext>
            </a:extLst>
          </p:cNvPr>
          <p:cNvSpPr>
            <a:spLocks noGrp="1"/>
          </p:cNvSpPr>
          <p:nvPr>
            <p:ph type="title"/>
          </p:nvPr>
        </p:nvSpPr>
        <p:spPr>
          <a:xfrm>
            <a:off x="359236" y="163693"/>
            <a:ext cx="8805333" cy="603952"/>
          </a:xfrm>
          <a:prstGeom prst="rect">
            <a:avLst/>
          </a:prstGeom>
        </p:spPr>
        <p:txBody>
          <a:bodyPr vert="horz" wrap="square" lIns="91440" tIns="45720" rIns="91440" bIns="45720" rtlCol="0" anchor="ctr">
            <a:noAutofit/>
          </a:bodyPr>
          <a:lstStyle/>
          <a:p>
            <a:r>
              <a:rPr lang="en-US"/>
              <a:t>Click to edit Master title style</a:t>
            </a:r>
          </a:p>
        </p:txBody>
      </p:sp>
      <p:sp>
        <p:nvSpPr>
          <p:cNvPr id="11" name="Text Placeholder 2">
            <a:extLst>
              <a:ext uri="{FF2B5EF4-FFF2-40B4-BE49-F238E27FC236}">
                <a16:creationId xmlns:a16="http://schemas.microsoft.com/office/drawing/2014/main" id="{1F2547ED-3C19-4622-A75A-F3761E1D6A5C}"/>
              </a:ext>
            </a:extLst>
          </p:cNvPr>
          <p:cNvSpPr>
            <a:spLocks noGrp="1"/>
          </p:cNvSpPr>
          <p:nvPr>
            <p:ph idx="1"/>
          </p:nvPr>
        </p:nvSpPr>
        <p:spPr>
          <a:xfrm>
            <a:off x="359236" y="1402080"/>
            <a:ext cx="10972800" cy="1538883"/>
          </a:xfrm>
          <a:prstGeom prst="rect">
            <a:avLst/>
          </a:prstGeom>
        </p:spPr>
        <p:txBody>
          <a:bodyPr vert="horz" lIns="91440" tIns="45720" rIns="91440" bIns="4572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1467504"/>
      </p:ext>
    </p:extLst>
  </p:cSld>
  <p:clrMapOvr>
    <a:masterClrMapping/>
  </p:clrMapOvr>
  <mc:AlternateContent xmlns:mc="http://schemas.openxmlformats.org/markup-compatibility/2006">
    <mc:Choice xmlns:p14="http://schemas.microsoft.com/office/powerpoint/2010/main" Requires="p14">
      <p:transition p14:dur="10" advClick="0">
        <p:zoom dir="in"/>
        <p:sndAc>
          <p:endSnd/>
        </p:sndAc>
      </p:transition>
    </mc:Choice>
    <mc:Fallback>
      <p:transition advClick="0">
        <p:zoom dir="in"/>
        <p:sndAc>
          <p:endSnd/>
        </p:sndAc>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A4371E0F-6F78-4F4F-B5EB-E0631A7A98C8}"/>
              </a:ext>
            </a:extLst>
          </p:cNvPr>
          <p:cNvSpPr>
            <a:spLocks noGrp="1"/>
          </p:cNvSpPr>
          <p:nvPr>
            <p:ph type="title"/>
          </p:nvPr>
        </p:nvSpPr>
        <p:spPr>
          <a:xfrm>
            <a:off x="359236" y="163693"/>
            <a:ext cx="8805333" cy="603952"/>
          </a:xfrm>
          <a:prstGeom prst="rect">
            <a:avLst/>
          </a:prstGeom>
        </p:spPr>
        <p:txBody>
          <a:bodyPr vert="horz" wrap="square"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716914536"/>
      </p:ext>
    </p:extLst>
  </p:cSld>
  <p:clrMapOvr>
    <a:masterClrMapping/>
  </p:clrMapOvr>
  <mc:AlternateContent xmlns:mc="http://schemas.openxmlformats.org/markup-compatibility/2006">
    <mc:Choice xmlns:p14="http://schemas.microsoft.com/office/powerpoint/2010/main" Requires="p14">
      <p:transition p14:dur="10" advClick="0">
        <p:zoom dir="in"/>
        <p:sndAc>
          <p:endSnd/>
        </p:sndAc>
      </p:transition>
    </mc:Choice>
    <mc:Fallback>
      <p:transition advClick="0">
        <p:zoom dir="in"/>
        <p:sndAc>
          <p:endSnd/>
        </p:sndAc>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Title 2"/>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55589918"/>
      </p:ext>
    </p:extLst>
  </p:cSld>
  <p:clrMapOvr>
    <a:masterClrMapping/>
  </p:clrMapOvr>
  <mc:AlternateContent xmlns:mc="http://schemas.openxmlformats.org/markup-compatibility/2006">
    <mc:Choice xmlns:p14="http://schemas.microsoft.com/office/powerpoint/2010/main" Requires="p14">
      <p:transition p14:dur="10" advClick="0">
        <p:zoom dir="in"/>
        <p:sndAc>
          <p:endSnd/>
        </p:sndAc>
      </p:transition>
    </mc:Choice>
    <mc:Fallback>
      <p:transition advClick="0">
        <p:zoom dir="in"/>
        <p:sndAc>
          <p:endSnd/>
        </p:sndAc>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CB570700-003C-44E4-8A0B-8F6899BD9A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7455" y="0"/>
            <a:ext cx="1020005" cy="6858000"/>
          </a:xfrm>
          <a:prstGeom prst="rect">
            <a:avLst/>
          </a:prstGeom>
        </p:spPr>
      </p:pic>
      <p:sp>
        <p:nvSpPr>
          <p:cNvPr id="29" name="Rectangle 28">
            <a:extLst>
              <a:ext uri="{FF2B5EF4-FFF2-40B4-BE49-F238E27FC236}">
                <a16:creationId xmlns:a16="http://schemas.microsoft.com/office/drawing/2014/main" id="{9613CF95-D525-4450-8878-565D0877EC4F}"/>
              </a:ext>
            </a:extLst>
          </p:cNvPr>
          <p:cNvSpPr/>
          <p:nvPr userDrawn="1"/>
        </p:nvSpPr>
        <p:spPr>
          <a:xfrm>
            <a:off x="0" y="962853"/>
            <a:ext cx="12192000" cy="49322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3465579"/>
      </p:ext>
    </p:extLst>
  </p:cSld>
  <p:clrMapOvr>
    <a:masterClrMapping/>
  </p:clrMapOvr>
  <mc:AlternateContent xmlns:mc="http://schemas.openxmlformats.org/markup-compatibility/2006">
    <mc:Choice xmlns:p14="http://schemas.microsoft.com/office/powerpoint/2010/main" Requires="p14">
      <p:transition p14:dur="10" advClick="0">
        <p:zoom dir="in"/>
        <p:sndAc>
          <p:endSnd/>
        </p:sndAc>
      </p:transition>
    </mc:Choice>
    <mc:Fallback>
      <p:transition advClick="0">
        <p:zoom dir="in"/>
        <p:sndAc>
          <p:endSnd/>
        </p:sndAc>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7D5E657-59BB-344F-92E1-F7ADEB9F7C54}" type="slidenum">
              <a:rPr lang="en-US" smtClean="0"/>
              <a:pPr/>
              <a:t>‹#›</a:t>
            </a:fld>
            <a:endParaRPr lang="en-US"/>
          </a:p>
        </p:txBody>
      </p:sp>
      <p:pic>
        <p:nvPicPr>
          <p:cNvPr id="8" name="Picture 7" descr="Background pattern&#10;&#10;Description automatically generated">
            <a:extLst>
              <a:ext uri="{FF2B5EF4-FFF2-40B4-BE49-F238E27FC236}">
                <a16:creationId xmlns:a16="http://schemas.microsoft.com/office/drawing/2014/main" id="{446E235D-254D-463C-8F45-01AD0B01F5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7455" y="0"/>
            <a:ext cx="1020005" cy="6858000"/>
          </a:xfrm>
          <a:prstGeom prst="rect">
            <a:avLst/>
          </a:prstGeom>
        </p:spPr>
      </p:pic>
      <p:sp>
        <p:nvSpPr>
          <p:cNvPr id="5" name="Rectangle 4">
            <a:extLst>
              <a:ext uri="{FF2B5EF4-FFF2-40B4-BE49-F238E27FC236}">
                <a16:creationId xmlns:a16="http://schemas.microsoft.com/office/drawing/2014/main" id="{098DF91D-0148-49F0-8561-CE45BB66B662}"/>
              </a:ext>
            </a:extLst>
          </p:cNvPr>
          <p:cNvSpPr/>
          <p:nvPr userDrawn="1"/>
        </p:nvSpPr>
        <p:spPr>
          <a:xfrm>
            <a:off x="0" y="962853"/>
            <a:ext cx="12192000" cy="49322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6505275"/>
      </p:ext>
    </p:extLst>
  </p:cSld>
  <p:clrMapOvr>
    <a:masterClrMapping/>
  </p:clrMapOvr>
  <mc:AlternateContent xmlns:mc="http://schemas.openxmlformats.org/markup-compatibility/2006">
    <mc:Choice xmlns:p14="http://schemas.microsoft.com/office/powerpoint/2010/main" Requires="p14">
      <p:transition p14:dur="10" advClick="0">
        <p:zoom dir="in"/>
        <p:sndAc>
          <p:endSnd/>
        </p:sndAc>
      </p:transition>
    </mc:Choice>
    <mc:Fallback>
      <p:transition advClick="0">
        <p:zoom dir="in"/>
        <p:sndAc>
          <p:endSnd/>
        </p:sndAc>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7D5E657-59BB-344F-92E1-F7ADEB9F7C54}" type="slidenum">
              <a:rPr lang="en-US" smtClean="0"/>
              <a:pPr/>
              <a:t>‹#›</a:t>
            </a:fld>
            <a:endParaRPr lang="en-US"/>
          </a:p>
        </p:txBody>
      </p:sp>
      <p:pic>
        <p:nvPicPr>
          <p:cNvPr id="8" name="Picture 7" descr="Background pattern&#10;&#10;Description automatically generated">
            <a:extLst>
              <a:ext uri="{FF2B5EF4-FFF2-40B4-BE49-F238E27FC236}">
                <a16:creationId xmlns:a16="http://schemas.microsoft.com/office/drawing/2014/main" id="{446E235D-254D-463C-8F45-01AD0B01F5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7455" y="0"/>
            <a:ext cx="1020005" cy="6858000"/>
          </a:xfrm>
          <a:prstGeom prst="rect">
            <a:avLst/>
          </a:prstGeom>
        </p:spPr>
      </p:pic>
    </p:spTree>
    <p:extLst>
      <p:ext uri="{BB962C8B-B14F-4D97-AF65-F5344CB8AC3E}">
        <p14:creationId xmlns:p14="http://schemas.microsoft.com/office/powerpoint/2010/main" val="3865076477"/>
      </p:ext>
    </p:extLst>
  </p:cSld>
  <p:clrMapOvr>
    <a:masterClrMapping/>
  </p:clrMapOvr>
  <mc:AlternateContent xmlns:mc="http://schemas.openxmlformats.org/markup-compatibility/2006">
    <mc:Choice xmlns:p14="http://schemas.microsoft.com/office/powerpoint/2010/main" Requires="p14">
      <p:transition p14:dur="10" advClick="0">
        <p:zoom dir="in"/>
        <p:sndAc>
          <p:endSnd/>
        </p:sndAc>
      </p:transition>
    </mc:Choice>
    <mc:Fallback>
      <p:transition advClick="0">
        <p:zoom dir="in"/>
        <p:sndAc>
          <p:endSnd/>
        </p:sndAc>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7" name="Picture 6" descr="Rectangle&#10;&#10;Description automatically generated with medium confidence">
            <a:extLst>
              <a:ext uri="{FF2B5EF4-FFF2-40B4-BE49-F238E27FC236}">
                <a16:creationId xmlns:a16="http://schemas.microsoft.com/office/drawing/2014/main" id="{4272BD87-B3A4-469E-BE5E-80E450DA6F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02630797"/>
      </p:ext>
    </p:extLst>
  </p:cSld>
  <p:clrMapOvr>
    <a:masterClrMapping/>
  </p:clrMapOvr>
  <mc:AlternateContent xmlns:mc="http://schemas.openxmlformats.org/markup-compatibility/2006">
    <mc:Choice xmlns:p14="http://schemas.microsoft.com/office/powerpoint/2010/main" Requires="p14">
      <p:transition p14:dur="10" advClick="0">
        <p:zoom dir="in"/>
        <p:sndAc>
          <p:endSnd/>
        </p:sndAc>
      </p:transition>
    </mc:Choice>
    <mc:Fallback>
      <p:transition advClick="0">
        <p:zoom dir="in"/>
        <p:sndAc>
          <p:endSnd/>
        </p:sndAc>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7" name="Picture 6" descr="Rectangle&#10;&#10;Description automatically generated with medium confidence">
            <a:extLst>
              <a:ext uri="{FF2B5EF4-FFF2-40B4-BE49-F238E27FC236}">
                <a16:creationId xmlns:a16="http://schemas.microsoft.com/office/drawing/2014/main" id="{2025CDEA-2A5B-44B5-B210-3E9D4339977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724890"/>
            <a:ext cx="12192000" cy="133109"/>
          </a:xfrm>
          <a:prstGeom prst="rect">
            <a:avLst/>
          </a:prstGeom>
        </p:spPr>
      </p:pic>
    </p:spTree>
    <p:extLst>
      <p:ext uri="{BB962C8B-B14F-4D97-AF65-F5344CB8AC3E}">
        <p14:creationId xmlns:p14="http://schemas.microsoft.com/office/powerpoint/2010/main" val="2974058588"/>
      </p:ext>
    </p:extLst>
  </p:cSld>
  <p:clrMapOvr>
    <a:masterClrMapping/>
  </p:clrMapOvr>
  <mc:AlternateContent xmlns:mc="http://schemas.openxmlformats.org/markup-compatibility/2006">
    <mc:Choice xmlns:p14="http://schemas.microsoft.com/office/powerpoint/2010/main" Requires="p14">
      <p:transition p14:dur="10" advClick="0">
        <p:zoom dir="in"/>
        <p:sndAc>
          <p:endSnd/>
        </p:sndAc>
      </p:transition>
    </mc:Choice>
    <mc:Fallback>
      <p:transition advClick="0">
        <p:zoom dir="in"/>
        <p:sndAc>
          <p:endSnd/>
        </p:sndAc>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7685953"/>
      </p:ext>
    </p:extLst>
  </p:cSld>
  <p:clrMapOvr>
    <a:masterClrMapping/>
  </p:clrMapOvr>
  <mc:AlternateContent xmlns:mc="http://schemas.openxmlformats.org/markup-compatibility/2006">
    <mc:Choice xmlns:p14="http://schemas.microsoft.com/office/powerpoint/2010/main" Requires="p14">
      <p:transition p14:dur="10" advClick="0">
        <p:zoom dir="in"/>
        <p:sndAc>
          <p:endSnd/>
        </p:sndAc>
      </p:transition>
    </mc:Choice>
    <mc:Fallback>
      <p:transition advClick="0">
        <p:zoom dir="in"/>
        <p:sndAc>
          <p:endSnd/>
        </p:sndAc>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89B497-1CE9-4EB6-90D6-8855C6FEF446}" type="datetime1">
              <a:rPr lang="en-US" smtClean="0"/>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5969C1-7E0C-4623-846B-7E2E1D45B670}" type="slidenum">
              <a:rPr lang="en-US" smtClean="0"/>
              <a:t>‹#›</a:t>
            </a:fld>
            <a:endParaRPr lang="en-US"/>
          </a:p>
        </p:txBody>
      </p:sp>
    </p:spTree>
    <p:extLst>
      <p:ext uri="{BB962C8B-B14F-4D97-AF65-F5344CB8AC3E}">
        <p14:creationId xmlns:p14="http://schemas.microsoft.com/office/powerpoint/2010/main" val="514699856"/>
      </p:ext>
    </p:extLst>
  </p:cSld>
  <p:clrMapOvr>
    <a:masterClrMapping/>
  </p:clrMapOvr>
  <mc:AlternateContent xmlns:mc="http://schemas.openxmlformats.org/markup-compatibility/2006">
    <mc:Choice xmlns:p14="http://schemas.microsoft.com/office/powerpoint/2010/main" Requires="p14">
      <p:transition p14:dur="10" advClick="0">
        <p:zoom dir="in"/>
        <p:sndAc>
          <p:endSnd/>
        </p:sndAc>
      </p:transition>
    </mc:Choice>
    <mc:Fallback>
      <p:transition advClick="0">
        <p:zoom dir="in"/>
        <p:sndAc>
          <p:endSnd/>
        </p:sndAc>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47FDA84-F28E-0A44-A8A0-9EA6E749F167}" type="datetime1">
              <a:rPr lang="en-US" smtClean="0">
                <a:solidFill>
                  <a:prstClr val="black">
                    <a:tint val="75000"/>
                  </a:prstClr>
                </a:solidFill>
              </a:rPr>
              <a:pPr/>
              <a:t>1/13/2026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F3EB6B-08A5-154E-B997-6323DB7B47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1976401"/>
      </p:ext>
    </p:extLst>
  </p:cSld>
  <p:clrMapOvr>
    <a:masterClrMapping/>
  </p:clrMapOvr>
  <mc:AlternateContent xmlns:mc="http://schemas.openxmlformats.org/markup-compatibility/2006">
    <mc:Choice xmlns:p14="http://schemas.microsoft.com/office/powerpoint/2010/main" Requires="p14">
      <p:transition p14:dur="10" advClick="0">
        <p:zoom dir="in"/>
        <p:sndAc>
          <p:endSnd/>
        </p:sndAc>
      </p:transition>
    </mc:Choice>
    <mc:Fallback>
      <p:transition advClick="0">
        <p:zoom dir="in"/>
        <p:sndAc>
          <p:endSnd/>
        </p:sndAc>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A4371E0F-6F78-4F4F-B5EB-E0631A7A98C8}"/>
              </a:ext>
            </a:extLst>
          </p:cNvPr>
          <p:cNvSpPr>
            <a:spLocks noGrp="1"/>
          </p:cNvSpPr>
          <p:nvPr>
            <p:ph type="title"/>
          </p:nvPr>
        </p:nvSpPr>
        <p:spPr>
          <a:xfrm>
            <a:off x="359236" y="163693"/>
            <a:ext cx="8805333" cy="603952"/>
          </a:xfrm>
          <a:prstGeom prst="rect">
            <a:avLst/>
          </a:prstGeom>
        </p:spPr>
        <p:txBody>
          <a:bodyPr vert="horz" wrap="square"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2520207464"/>
      </p:ext>
    </p:extLst>
  </p:cSld>
  <p:clrMapOvr>
    <a:masterClrMapping/>
  </p:clrMapOvr>
  <mc:AlternateContent xmlns:mc="http://schemas.openxmlformats.org/markup-compatibility/2006">
    <mc:Choice xmlns:p14="http://schemas.microsoft.com/office/powerpoint/2010/main" Requires="p14">
      <p:transition p14:dur="10" advClick="0">
        <p:zoom dir="in"/>
        <p:sndAc>
          <p:endSnd/>
        </p:sndAc>
      </p:transition>
    </mc:Choice>
    <mc:Fallback>
      <p:transition advClick="0">
        <p:zoom dir="in"/>
        <p:sndAc>
          <p:endSnd/>
        </p:sndAc>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EFAFD4-E958-468E-AEB0-96630CA6C368}" type="datetime1">
              <a:rPr lang="en-US" smtClean="0"/>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5969C1-7E0C-4623-846B-7E2E1D45B670}" type="slidenum">
              <a:rPr lang="en-US" smtClean="0"/>
              <a:t>‹#›</a:t>
            </a:fld>
            <a:endParaRPr lang="en-US"/>
          </a:p>
        </p:txBody>
      </p:sp>
    </p:spTree>
    <p:extLst>
      <p:ext uri="{BB962C8B-B14F-4D97-AF65-F5344CB8AC3E}">
        <p14:creationId xmlns:p14="http://schemas.microsoft.com/office/powerpoint/2010/main" val="1967561481"/>
      </p:ext>
    </p:extLst>
  </p:cSld>
  <p:clrMapOvr>
    <a:masterClrMapping/>
  </p:clrMapOvr>
  <mc:AlternateContent xmlns:mc="http://schemas.openxmlformats.org/markup-compatibility/2006">
    <mc:Choice xmlns:p14="http://schemas.microsoft.com/office/powerpoint/2010/main" Requires="p14">
      <p:transition p14:dur="10" advClick="0">
        <p:zoom dir="in"/>
        <p:sndAc>
          <p:endSnd/>
        </p:sndAc>
      </p:transition>
    </mc:Choice>
    <mc:Fallback>
      <p:transition advClick="0">
        <p:zoom dir="in"/>
        <p:sndAc>
          <p:endSnd/>
        </p:sndAc>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5B7EBBD-09DE-7E84-FC23-DC3816424B9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59F6376B-3136-D85C-452D-3ED36BA9A96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 y="6807485"/>
            <a:ext cx="12192000" cy="60325"/>
          </a:xfrm>
          <a:prstGeom prst="rect">
            <a:avLst/>
          </a:prstGeom>
        </p:spPr>
      </p:pic>
    </p:spTree>
    <p:extLst>
      <p:ext uri="{BB962C8B-B14F-4D97-AF65-F5344CB8AC3E}">
        <p14:creationId xmlns:p14="http://schemas.microsoft.com/office/powerpoint/2010/main" val="2709089699"/>
      </p:ext>
    </p:extLst>
  </p:cSld>
  <p:clrMapOvr>
    <a:masterClrMapping/>
  </p:clrMapOvr>
  <mc:AlternateContent xmlns:mc="http://schemas.openxmlformats.org/markup-compatibility/2006">
    <mc:Choice xmlns:p14="http://schemas.microsoft.com/office/powerpoint/2010/main" Requires="p14">
      <p:transition p14:dur="10" advClick="0">
        <p:zoom dir="in"/>
        <p:sndAc>
          <p:endSnd/>
        </p:sndAc>
      </p:transition>
    </mc:Choice>
    <mc:Fallback>
      <p:transition advClick="0">
        <p:zoom dir="in"/>
        <p:sndAc>
          <p:endSnd/>
        </p:sndAc>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B7C7A78-9841-F28A-AE27-99905A22986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763CA4E6-479C-927B-518D-053736EDB4F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 y="6807485"/>
            <a:ext cx="12192000" cy="60325"/>
          </a:xfrm>
          <a:prstGeom prst="rect">
            <a:avLst/>
          </a:prstGeom>
        </p:spPr>
      </p:pic>
    </p:spTree>
    <p:extLst>
      <p:ext uri="{BB962C8B-B14F-4D97-AF65-F5344CB8AC3E}">
        <p14:creationId xmlns:p14="http://schemas.microsoft.com/office/powerpoint/2010/main" val="23938614"/>
      </p:ext>
    </p:extLst>
  </p:cSld>
  <p:clrMapOvr>
    <a:masterClrMapping/>
  </p:clrMapOvr>
  <mc:AlternateContent xmlns:mc="http://schemas.openxmlformats.org/markup-compatibility/2006">
    <mc:Choice xmlns:p14="http://schemas.microsoft.com/office/powerpoint/2010/main" Requires="p14">
      <p:transition p14:dur="10" advClick="0">
        <p:zoom dir="in"/>
        <p:sndAc>
          <p:endSnd/>
        </p:sndAc>
      </p:transition>
    </mc:Choice>
    <mc:Fallback>
      <p:transition advClick="0">
        <p:zoom dir="in"/>
        <p:sndAc>
          <p:endSnd/>
        </p:sndAc>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DD1F4FD-DB83-E10B-85A9-F3E7CD0C0B5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69A33D70-FDCF-1DF5-68B0-9F2F9072DA0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 y="6807485"/>
            <a:ext cx="12192000" cy="60325"/>
          </a:xfrm>
          <a:prstGeom prst="rect">
            <a:avLst/>
          </a:prstGeom>
        </p:spPr>
      </p:pic>
    </p:spTree>
    <p:extLst>
      <p:ext uri="{BB962C8B-B14F-4D97-AF65-F5344CB8AC3E}">
        <p14:creationId xmlns:p14="http://schemas.microsoft.com/office/powerpoint/2010/main" val="3516122907"/>
      </p:ext>
    </p:extLst>
  </p:cSld>
  <p:clrMapOvr>
    <a:masterClrMapping/>
  </p:clrMapOvr>
  <mc:AlternateContent xmlns:mc="http://schemas.openxmlformats.org/markup-compatibility/2006">
    <mc:Choice xmlns:p14="http://schemas.microsoft.com/office/powerpoint/2010/main" Requires="p14">
      <p:transition p14:dur="10" advClick="0">
        <p:zoom dir="in"/>
        <p:sndAc>
          <p:endSnd/>
        </p:sndAc>
      </p:transition>
    </mc:Choice>
    <mc:Fallback>
      <p:transition advClick="0">
        <p:zoom dir="in"/>
        <p:sndAc>
          <p:endSnd/>
        </p:sndAc>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descr="A race car on a track&#10;&#10;Description automatically generated with low confidence">
            <a:extLst>
              <a:ext uri="{FF2B5EF4-FFF2-40B4-BE49-F238E27FC236}">
                <a16:creationId xmlns:a16="http://schemas.microsoft.com/office/drawing/2014/main" id="{A49E9611-EAE1-847C-9E8D-8C1442AB04C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E46BC263-9B92-600B-6451-4D01C4735D8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 y="6807485"/>
            <a:ext cx="12192000" cy="60325"/>
          </a:xfrm>
          <a:prstGeom prst="rect">
            <a:avLst/>
          </a:prstGeom>
        </p:spPr>
      </p:pic>
    </p:spTree>
    <p:extLst>
      <p:ext uri="{BB962C8B-B14F-4D97-AF65-F5344CB8AC3E}">
        <p14:creationId xmlns:p14="http://schemas.microsoft.com/office/powerpoint/2010/main" val="3468589464"/>
      </p:ext>
    </p:extLst>
  </p:cSld>
  <p:clrMapOvr>
    <a:masterClrMapping/>
  </p:clrMapOvr>
  <mc:AlternateContent xmlns:mc="http://schemas.openxmlformats.org/markup-compatibility/2006">
    <mc:Choice xmlns:p14="http://schemas.microsoft.com/office/powerpoint/2010/main" Requires="p14">
      <p:transition p14:dur="10" advClick="0">
        <p:zoom dir="in"/>
        <p:sndAc>
          <p:endSnd/>
        </p:sndAc>
      </p:transition>
    </mc:Choice>
    <mc:Fallback>
      <p:transition advClick="0">
        <p:zoom dir="in"/>
        <p:sndAc>
          <p:endSnd/>
        </p:sndAc>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29DB46E-08AC-3A05-AA96-0E5793A6D37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E2EB3CC7-8D87-9045-891B-F13A22AE42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 y="6807485"/>
            <a:ext cx="12192000" cy="60325"/>
          </a:xfrm>
          <a:prstGeom prst="rect">
            <a:avLst/>
          </a:prstGeom>
        </p:spPr>
      </p:pic>
    </p:spTree>
    <p:extLst>
      <p:ext uri="{BB962C8B-B14F-4D97-AF65-F5344CB8AC3E}">
        <p14:creationId xmlns:p14="http://schemas.microsoft.com/office/powerpoint/2010/main" val="974930372"/>
      </p:ext>
    </p:extLst>
  </p:cSld>
  <p:clrMapOvr>
    <a:masterClrMapping/>
  </p:clrMapOvr>
  <mc:AlternateContent xmlns:mc="http://schemas.openxmlformats.org/markup-compatibility/2006">
    <mc:Choice xmlns:p14="http://schemas.microsoft.com/office/powerpoint/2010/main" Requires="p14">
      <p:transition p14:dur="10" advClick="0">
        <p:zoom dir="in"/>
        <p:sndAc>
          <p:endSnd/>
        </p:sndAc>
      </p:transition>
    </mc:Choice>
    <mc:Fallback>
      <p:transition advClick="0">
        <p:zoom dir="in"/>
        <p:sndAc>
          <p:endSnd/>
        </p:sndAc>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0013F3-7412-AF58-D679-92B86EB9DC1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209440" cy="6867810"/>
          </a:xfrm>
          <a:prstGeom prst="rect">
            <a:avLst/>
          </a:prstGeom>
        </p:spPr>
      </p:pic>
      <p:pic>
        <p:nvPicPr>
          <p:cNvPr id="6" name="Picture 5">
            <a:extLst>
              <a:ext uri="{FF2B5EF4-FFF2-40B4-BE49-F238E27FC236}">
                <a16:creationId xmlns:a16="http://schemas.microsoft.com/office/drawing/2014/main" id="{23C26D34-E183-E732-C8B9-F71B7249F77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 y="6807485"/>
            <a:ext cx="12192000" cy="60325"/>
          </a:xfrm>
          <a:prstGeom prst="rect">
            <a:avLst/>
          </a:prstGeom>
        </p:spPr>
      </p:pic>
    </p:spTree>
    <p:extLst>
      <p:ext uri="{BB962C8B-B14F-4D97-AF65-F5344CB8AC3E}">
        <p14:creationId xmlns:p14="http://schemas.microsoft.com/office/powerpoint/2010/main" val="1345052706"/>
      </p:ext>
    </p:extLst>
  </p:cSld>
  <p:clrMapOvr>
    <a:masterClrMapping/>
  </p:clrMapOvr>
  <mc:AlternateContent xmlns:mc="http://schemas.openxmlformats.org/markup-compatibility/2006">
    <mc:Choice xmlns:p14="http://schemas.microsoft.com/office/powerpoint/2010/main" Requires="p14">
      <p:transition p14:dur="10" advClick="0">
        <p:zoom dir="in"/>
        <p:sndAc>
          <p:endSnd/>
        </p:sndAc>
      </p:transition>
    </mc:Choice>
    <mc:Fallback>
      <p:transition advClick="0">
        <p:zoom dir="in"/>
        <p:sndAc>
          <p:endSnd/>
        </p:sndAc>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1264880"/>
      </p:ext>
    </p:extLst>
  </p:cSld>
  <p:clrMapOvr>
    <a:masterClrMapping/>
  </p:clrMapOvr>
  <mc:AlternateContent xmlns:mc="http://schemas.openxmlformats.org/markup-compatibility/2006">
    <mc:Choice xmlns:p14="http://schemas.microsoft.com/office/powerpoint/2010/main" Requires="p14">
      <p:transition p14:dur="10" advClick="0">
        <p:zoom dir="in"/>
        <p:sndAc>
          <p:endSnd/>
        </p:sndAc>
      </p:transition>
    </mc:Choice>
    <mc:Fallback>
      <p:transition advClick="0">
        <p:zoom dir="in"/>
        <p:sndAc>
          <p:end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198649B-A742-4101-A0E2-343F075B1D22}" type="datetime1">
              <a:rPr lang="en-US" smtClean="0"/>
              <a:t>1/13/2026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5969C1-7E0C-4623-846B-7E2E1D45B670}" type="slidenum">
              <a:rPr lang="en-US" smtClean="0"/>
              <a:t>‹#›</a:t>
            </a:fld>
            <a:endParaRPr lang="en-US"/>
          </a:p>
        </p:txBody>
      </p:sp>
    </p:spTree>
    <p:extLst>
      <p:ext uri="{BB962C8B-B14F-4D97-AF65-F5344CB8AC3E}">
        <p14:creationId xmlns:p14="http://schemas.microsoft.com/office/powerpoint/2010/main" val="646214638"/>
      </p:ext>
    </p:extLst>
  </p:cSld>
  <p:clrMapOvr>
    <a:masterClrMapping/>
  </p:clrMapOvr>
  <mc:AlternateContent xmlns:mc="http://schemas.openxmlformats.org/markup-compatibility/2006">
    <mc:Choice xmlns:p14="http://schemas.microsoft.com/office/powerpoint/2010/main" Requires="p14">
      <p:transition p14:dur="10" advClick="0">
        <p:zoom dir="in"/>
        <p:sndAc>
          <p:endSnd/>
        </p:sndAc>
      </p:transition>
    </mc:Choice>
    <mc:Fallback>
      <p:transition advClick="0">
        <p:zoom dir="in"/>
        <p:sndAc>
          <p:endSnd/>
        </p:sndAc>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7" name="Picture 6" descr="A group of race cars on a race track&#10;&#10;Description automatically generated with medium confidence">
            <a:extLst>
              <a:ext uri="{FF2B5EF4-FFF2-40B4-BE49-F238E27FC236}">
                <a16:creationId xmlns:a16="http://schemas.microsoft.com/office/drawing/2014/main" id="{C6BF8CED-AF60-C933-5AB3-30B0AEF811D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2776220"/>
          </a:xfrm>
          <a:prstGeom prst="rect">
            <a:avLst/>
          </a:prstGeom>
        </p:spPr>
      </p:pic>
      <p:pic>
        <p:nvPicPr>
          <p:cNvPr id="8" name="Picture 7">
            <a:extLst>
              <a:ext uri="{FF2B5EF4-FFF2-40B4-BE49-F238E27FC236}">
                <a16:creationId xmlns:a16="http://schemas.microsoft.com/office/drawing/2014/main" id="{2D3773CF-823D-D0F6-A8ED-12C06F7AD2A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 y="6807485"/>
            <a:ext cx="12192000" cy="60325"/>
          </a:xfrm>
          <a:prstGeom prst="rect">
            <a:avLst/>
          </a:prstGeom>
        </p:spPr>
      </p:pic>
      <p:pic>
        <p:nvPicPr>
          <p:cNvPr id="2" name="Picture 1" descr="A crowd of people in a stadium&#10;&#10;Description automatically generated">
            <a:extLst>
              <a:ext uri="{FF2B5EF4-FFF2-40B4-BE49-F238E27FC236}">
                <a16:creationId xmlns:a16="http://schemas.microsoft.com/office/drawing/2014/main" id="{8D411B22-521B-3BF7-1DEB-61440646034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67096899"/>
      </p:ext>
    </p:extLst>
  </p:cSld>
  <p:clrMapOvr>
    <a:masterClrMapping/>
  </p:clrMapOvr>
  <mc:AlternateContent xmlns:mc="http://schemas.openxmlformats.org/markup-compatibility/2006">
    <mc:Choice xmlns:p14="http://schemas.microsoft.com/office/powerpoint/2010/main" Requires="p14">
      <p:transition p14:dur="10" advClick="0">
        <p:zoom dir="in"/>
        <p:sndAc>
          <p:endSnd/>
        </p:sndAc>
      </p:transition>
    </mc:Choice>
    <mc:Fallback>
      <p:transition advClick="0">
        <p:zoom dir="in"/>
        <p:sndAc>
          <p:end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E60485B-3770-4DD2-B9B8-098645FF95C2}" type="datetime1">
              <a:rPr lang="en-US" smtClean="0"/>
              <a:t>1/13/2026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F5969C1-7E0C-4623-846B-7E2E1D45B670}" type="slidenum">
              <a:rPr lang="en-US" smtClean="0"/>
              <a:t>‹#›</a:t>
            </a:fld>
            <a:endParaRPr lang="en-US"/>
          </a:p>
        </p:txBody>
      </p:sp>
    </p:spTree>
    <p:extLst>
      <p:ext uri="{BB962C8B-B14F-4D97-AF65-F5344CB8AC3E}">
        <p14:creationId xmlns:p14="http://schemas.microsoft.com/office/powerpoint/2010/main" val="2765228114"/>
      </p:ext>
    </p:extLst>
  </p:cSld>
  <p:clrMapOvr>
    <a:masterClrMapping/>
  </p:clrMapOvr>
  <mc:AlternateContent xmlns:mc="http://schemas.openxmlformats.org/markup-compatibility/2006">
    <mc:Choice xmlns:p14="http://schemas.microsoft.com/office/powerpoint/2010/main" Requires="p14">
      <p:transition p14:dur="10" advClick="0">
        <p:zoom dir="in"/>
        <p:sndAc>
          <p:endSnd/>
        </p:sndAc>
      </p:transition>
    </mc:Choice>
    <mc:Fallback>
      <p:transition advClick="0">
        <p:zoom dir="in"/>
        <p:sndAc>
          <p:end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57C05E7-AF7B-4C2C-BC5C-E6369C4EEC63}" type="datetime1">
              <a:rPr lang="en-US" smtClean="0"/>
              <a:t>1/13/2026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5969C1-7E0C-4623-846B-7E2E1D45B670}" type="slidenum">
              <a:rPr lang="en-US" smtClean="0"/>
              <a:t>‹#›</a:t>
            </a:fld>
            <a:endParaRPr lang="en-US"/>
          </a:p>
        </p:txBody>
      </p:sp>
    </p:spTree>
    <p:extLst>
      <p:ext uri="{BB962C8B-B14F-4D97-AF65-F5344CB8AC3E}">
        <p14:creationId xmlns:p14="http://schemas.microsoft.com/office/powerpoint/2010/main" val="1458172410"/>
      </p:ext>
    </p:extLst>
  </p:cSld>
  <p:clrMapOvr>
    <a:masterClrMapping/>
  </p:clrMapOvr>
  <mc:AlternateContent xmlns:mc="http://schemas.openxmlformats.org/markup-compatibility/2006">
    <mc:Choice xmlns:p14="http://schemas.microsoft.com/office/powerpoint/2010/main" Requires="p14">
      <p:transition p14:dur="10" advClick="0">
        <p:zoom dir="in"/>
        <p:sndAc>
          <p:endSnd/>
        </p:sndAc>
      </p:transition>
    </mc:Choice>
    <mc:Fallback>
      <p:transition advClick="0">
        <p:zoom dir="in"/>
        <p:sndAc>
          <p:endSnd/>
        </p:sndAc>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617571-18AD-4C6E-A726-40231782F34D}" type="datetime1">
              <a:rPr lang="en-US" smtClean="0"/>
              <a:t>1/13/2026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F5969C1-7E0C-4623-846B-7E2E1D45B670}" type="slidenum">
              <a:rPr lang="en-US" smtClean="0"/>
              <a:t>‹#›</a:t>
            </a:fld>
            <a:endParaRPr lang="en-US"/>
          </a:p>
        </p:txBody>
      </p:sp>
    </p:spTree>
    <p:extLst>
      <p:ext uri="{BB962C8B-B14F-4D97-AF65-F5344CB8AC3E}">
        <p14:creationId xmlns:p14="http://schemas.microsoft.com/office/powerpoint/2010/main" val="2559577083"/>
      </p:ext>
    </p:extLst>
  </p:cSld>
  <p:clrMapOvr>
    <a:masterClrMapping/>
  </p:clrMapOvr>
  <mc:AlternateContent xmlns:mc="http://schemas.openxmlformats.org/markup-compatibility/2006">
    <mc:Choice xmlns:p14="http://schemas.microsoft.com/office/powerpoint/2010/main" Requires="p14">
      <p:transition p14:dur="10" advClick="0">
        <p:zoom dir="in"/>
        <p:sndAc>
          <p:endSnd/>
        </p:sndAc>
      </p:transition>
    </mc:Choice>
    <mc:Fallback>
      <p:transition advClick="0">
        <p:zoom dir="in"/>
        <p:sndAc>
          <p:endSnd/>
        </p:sndAc>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9C4EFAC-61C5-46AD-B827-B9444CA47942}" type="datetime1">
              <a:rPr lang="en-US" smtClean="0"/>
              <a:t>1/13/2026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5969C1-7E0C-4623-846B-7E2E1D45B670}" type="slidenum">
              <a:rPr lang="en-US" smtClean="0"/>
              <a:t>‹#›</a:t>
            </a:fld>
            <a:endParaRPr lang="en-US"/>
          </a:p>
        </p:txBody>
      </p:sp>
    </p:spTree>
    <p:extLst>
      <p:ext uri="{BB962C8B-B14F-4D97-AF65-F5344CB8AC3E}">
        <p14:creationId xmlns:p14="http://schemas.microsoft.com/office/powerpoint/2010/main" val="3961901527"/>
      </p:ext>
    </p:extLst>
  </p:cSld>
  <p:clrMapOvr>
    <a:masterClrMapping/>
  </p:clrMapOvr>
  <mc:AlternateContent xmlns:mc="http://schemas.openxmlformats.org/markup-compatibility/2006">
    <mc:Choice xmlns:p14="http://schemas.microsoft.com/office/powerpoint/2010/main" Requires="p14">
      <p:transition p14:dur="10" advClick="0">
        <p:zoom dir="in"/>
        <p:sndAc>
          <p:endSnd/>
        </p:sndAc>
      </p:transition>
    </mc:Choice>
    <mc:Fallback>
      <p:transition advClick="0">
        <p:zoom dir="in"/>
        <p:sndAc>
          <p:end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25AC015-639C-4501-B70B-8140D7769176}" type="datetime1">
              <a:rPr lang="en-US" smtClean="0"/>
              <a:t>1/13/2026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5969C1-7E0C-4623-846B-7E2E1D45B670}" type="slidenum">
              <a:rPr lang="en-US" smtClean="0"/>
              <a:t>‹#›</a:t>
            </a:fld>
            <a:endParaRPr lang="en-US"/>
          </a:p>
        </p:txBody>
      </p:sp>
    </p:spTree>
    <p:extLst>
      <p:ext uri="{BB962C8B-B14F-4D97-AF65-F5344CB8AC3E}">
        <p14:creationId xmlns:p14="http://schemas.microsoft.com/office/powerpoint/2010/main" val="2695022549"/>
      </p:ext>
    </p:extLst>
  </p:cSld>
  <p:clrMapOvr>
    <a:masterClrMapping/>
  </p:clrMapOvr>
  <mc:AlternateContent xmlns:mc="http://schemas.openxmlformats.org/markup-compatibility/2006">
    <mc:Choice xmlns:p14="http://schemas.microsoft.com/office/powerpoint/2010/main" Requires="p14">
      <p:transition p14:dur="10" advClick="0">
        <p:zoom dir="in"/>
        <p:sndAc>
          <p:endSnd/>
        </p:sndAc>
      </p:transition>
    </mc:Choice>
    <mc:Fallback>
      <p:transition advClick="0">
        <p:zoom dir="in"/>
        <p:sndAc>
          <p:end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3.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image" Target="../media/image2.jpe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2.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4.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10" Type="http://schemas.openxmlformats.org/officeDocument/2006/relationships/theme" Target="../theme/theme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3CF99F-50FE-4E3F-9D59-5F93AC69AC1E}" type="datetime1">
              <a:rPr lang="en-US" smtClean="0"/>
              <a:t>1/13/2026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5969C1-7E0C-4623-846B-7E2E1D45B670}" type="slidenum">
              <a:rPr lang="en-US" smtClean="0"/>
              <a:t>‹#›</a:t>
            </a:fld>
            <a:endParaRPr lang="en-US"/>
          </a:p>
        </p:txBody>
      </p:sp>
    </p:spTree>
    <p:extLst>
      <p:ext uri="{BB962C8B-B14F-4D97-AF65-F5344CB8AC3E}">
        <p14:creationId xmlns:p14="http://schemas.microsoft.com/office/powerpoint/2010/main" val="18636251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36" r:id="rId12"/>
    <p:sldLayoutId id="2147483747" r:id="rId13"/>
  </p:sldLayoutIdLst>
  <mc:AlternateContent xmlns:mc="http://schemas.openxmlformats.org/markup-compatibility/2006">
    <mc:Choice xmlns:p14="http://schemas.microsoft.com/office/powerpoint/2010/main" Requires="p14">
      <p:transition p14:dur="10" advClick="0">
        <p:zoom dir="in"/>
        <p:sndAc>
          <p:endSnd/>
        </p:sndAc>
      </p:transition>
    </mc:Choice>
    <mc:Fallback>
      <p:transition advClick="0">
        <p:zoom dir="in"/>
        <p:sndAc>
          <p:endSnd/>
        </p:sndAc>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C321865-B4DD-41B6-8164-E71577C4FB3F}"/>
              </a:ext>
            </a:extLst>
          </p:cNvPr>
          <p:cNvGrpSpPr/>
          <p:nvPr userDrawn="1"/>
        </p:nvGrpSpPr>
        <p:grpSpPr>
          <a:xfrm>
            <a:off x="0" y="0"/>
            <a:ext cx="12195949" cy="6858000"/>
            <a:chOff x="0" y="0"/>
            <a:chExt cx="9146962" cy="5143500"/>
          </a:xfrm>
        </p:grpSpPr>
        <p:pic>
          <p:nvPicPr>
            <p:cNvPr id="6" name="Picture 5">
              <a:extLst>
                <a:ext uri="{FF2B5EF4-FFF2-40B4-BE49-F238E27FC236}">
                  <a16:creationId xmlns:a16="http://schemas.microsoft.com/office/drawing/2014/main" id="{3DCA8F96-DCC7-4434-8E43-698082B5AA01}"/>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11" name="Picture 10">
              <a:extLst>
                <a:ext uri="{FF2B5EF4-FFF2-40B4-BE49-F238E27FC236}">
                  <a16:creationId xmlns:a16="http://schemas.microsoft.com/office/drawing/2014/main" id="{79763E58-EC94-48B4-8C06-CBAFF276515C}"/>
                </a:ext>
              </a:extLst>
            </p:cNvPr>
            <p:cNvPicPr>
              <a:picLocks noChangeAspect="1"/>
            </p:cNvPicPr>
            <p:nvPr userDrawn="1"/>
          </p:nvPicPr>
          <p:blipFill rotWithShape="1">
            <a:blip r:embed="rId13" cstate="screen">
              <a:extLst>
                <a:ext uri="{28A0092B-C50C-407E-A947-70E740481C1C}">
                  <a14:useLocalDpi xmlns:a14="http://schemas.microsoft.com/office/drawing/2010/main"/>
                </a:ext>
              </a:extLst>
            </a:blip>
            <a:srcRect/>
            <a:stretch/>
          </p:blipFill>
          <p:spPr>
            <a:xfrm>
              <a:off x="0" y="4770369"/>
              <a:ext cx="9144000" cy="373131"/>
            </a:xfrm>
            <a:prstGeom prst="rect">
              <a:avLst/>
            </a:prstGeom>
          </p:spPr>
        </p:pic>
        <p:pic>
          <p:nvPicPr>
            <p:cNvPr id="14" name="Picture 13">
              <a:extLst>
                <a:ext uri="{FF2B5EF4-FFF2-40B4-BE49-F238E27FC236}">
                  <a16:creationId xmlns:a16="http://schemas.microsoft.com/office/drawing/2014/main" id="{B5E7C61F-C193-4C4E-B338-61F7E1CEB14E}"/>
                </a:ext>
              </a:extLst>
            </p:cNvPr>
            <p:cNvPicPr>
              <a:picLocks noChangeAspect="1"/>
            </p:cNvPicPr>
            <p:nvPr userDrawn="1"/>
          </p:nvPicPr>
          <p:blipFill rotWithShape="1">
            <a:blip r:embed="rId14" cstate="screen">
              <a:extLst>
                <a:ext uri="{28A0092B-C50C-407E-A947-70E740481C1C}">
                  <a14:useLocalDpi xmlns:a14="http://schemas.microsoft.com/office/drawing/2010/main"/>
                </a:ext>
              </a:extLst>
            </a:blip>
            <a:srcRect/>
            <a:stretch/>
          </p:blipFill>
          <p:spPr>
            <a:xfrm>
              <a:off x="2962" y="0"/>
              <a:ext cx="9144000" cy="4703992"/>
            </a:xfrm>
            <a:prstGeom prst="rect">
              <a:avLst/>
            </a:prstGeom>
          </p:spPr>
        </p:pic>
      </p:grpSp>
      <p:sp>
        <p:nvSpPr>
          <p:cNvPr id="8" name="Text Box 4">
            <a:extLst>
              <a:ext uri="{FF2B5EF4-FFF2-40B4-BE49-F238E27FC236}">
                <a16:creationId xmlns:a16="http://schemas.microsoft.com/office/drawing/2014/main" id="{A88AEDA3-990C-4B7B-91DB-EDF3771CC3E8}"/>
              </a:ext>
            </a:extLst>
          </p:cNvPr>
          <p:cNvSpPr txBox="1">
            <a:spLocks noChangeArrowheads="1"/>
          </p:cNvSpPr>
          <p:nvPr userDrawn="1"/>
        </p:nvSpPr>
        <p:spPr bwMode="auto">
          <a:xfrm>
            <a:off x="195749" y="6515497"/>
            <a:ext cx="207433" cy="254000"/>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0" tIns="0" rIns="0" bIns="0" numCol="1" anchor="t" anchorCtr="0" compatLnSpc="1">
            <a:prstTxWarp prst="textNoShape">
              <a:avLst/>
            </a:prstTxWarp>
          </a:bodyPr>
          <a:lstStyle>
            <a:defPPr>
              <a:defRPr lang="en-US"/>
            </a:defPPr>
            <a:lvl1pPr marL="0" algn="r" defTabSz="457200" rtl="0" eaLnBrk="1" latinLnBrk="0" hangingPunct="1">
              <a:defRPr sz="500" kern="1200">
                <a:solidFill>
                  <a:schemeClr val="tx1">
                    <a:lumMod val="65000"/>
                    <a:lumOff val="35000"/>
                  </a:schemeClr>
                </a:solidFill>
                <a:latin typeface="Arial" charset="0"/>
                <a:ea typeface="Arial" charset="0"/>
                <a:cs typeface="Arial" charset="0"/>
                <a:sym typeface="Gotham Book" charset="0"/>
              </a:defRPr>
            </a:lvl1pPr>
            <a:lvl2pPr marL="457200" algn="l" defTabSz="457200" rtl="0" eaLnBrk="1" latinLnBrk="0" hangingPunct="1">
              <a:defRPr sz="800" kern="1200">
                <a:solidFill>
                  <a:schemeClr val="tx1"/>
                </a:solidFill>
                <a:latin typeface="+mn-lt"/>
                <a:ea typeface="ＭＳ Ｐゴシック" charset="0"/>
                <a:cs typeface="+mn-cs"/>
              </a:defRPr>
            </a:lvl2pPr>
            <a:lvl3pPr marL="914400" algn="l" defTabSz="457200" rtl="0" eaLnBrk="1" latinLnBrk="0" hangingPunct="1">
              <a:defRPr sz="800" kern="1200">
                <a:solidFill>
                  <a:schemeClr val="tx1"/>
                </a:solidFill>
                <a:latin typeface="+mn-lt"/>
                <a:ea typeface="ＭＳ Ｐゴシック" charset="0"/>
                <a:cs typeface="+mn-cs"/>
              </a:defRPr>
            </a:lvl3pPr>
            <a:lvl4pPr marL="1371600" algn="l" defTabSz="457200" rtl="0" eaLnBrk="1" latinLnBrk="0" hangingPunct="1">
              <a:defRPr sz="800" kern="1200">
                <a:solidFill>
                  <a:schemeClr val="tx1"/>
                </a:solidFill>
                <a:latin typeface="+mn-lt"/>
                <a:ea typeface="ＭＳ Ｐゴシック" charset="0"/>
                <a:cs typeface="+mn-cs"/>
              </a:defRPr>
            </a:lvl4pPr>
            <a:lvl5pPr marL="1828800" algn="l" defTabSz="457200" rtl="0" eaLnBrk="1" latinLnBrk="0" hangingPunct="1">
              <a:defRPr sz="800" kern="1200">
                <a:solidFill>
                  <a:schemeClr val="tx1"/>
                </a:solidFill>
                <a:latin typeface="+mn-lt"/>
                <a:ea typeface="ＭＳ Ｐゴシック" charset="0"/>
                <a:cs typeface="+mn-cs"/>
              </a:defRPr>
            </a:lvl5pPr>
            <a:lvl6pPr marL="2286000" algn="l" defTabSz="457200" rtl="0" eaLnBrk="1" fontAlgn="base" latinLnBrk="0" hangingPunct="1">
              <a:spcBef>
                <a:spcPct val="0"/>
              </a:spcBef>
              <a:spcAft>
                <a:spcPct val="0"/>
              </a:spcAft>
              <a:defRPr sz="800" kern="1200">
                <a:solidFill>
                  <a:schemeClr val="tx1"/>
                </a:solidFill>
                <a:latin typeface="+mn-lt"/>
                <a:ea typeface="ＭＳ Ｐゴシック" charset="0"/>
                <a:cs typeface="+mn-cs"/>
              </a:defRPr>
            </a:lvl6pPr>
            <a:lvl7pPr marL="2743200" algn="l" defTabSz="457200" rtl="0" eaLnBrk="1" fontAlgn="base" latinLnBrk="0" hangingPunct="1">
              <a:spcBef>
                <a:spcPct val="0"/>
              </a:spcBef>
              <a:spcAft>
                <a:spcPct val="0"/>
              </a:spcAft>
              <a:defRPr sz="800" kern="1200">
                <a:solidFill>
                  <a:schemeClr val="tx1"/>
                </a:solidFill>
                <a:latin typeface="+mn-lt"/>
                <a:ea typeface="ＭＳ Ｐゴシック" charset="0"/>
                <a:cs typeface="+mn-cs"/>
              </a:defRPr>
            </a:lvl7pPr>
            <a:lvl8pPr marL="3200400" algn="l" defTabSz="457200" rtl="0" eaLnBrk="1" fontAlgn="base" latinLnBrk="0" hangingPunct="1">
              <a:spcBef>
                <a:spcPct val="0"/>
              </a:spcBef>
              <a:spcAft>
                <a:spcPct val="0"/>
              </a:spcAft>
              <a:defRPr sz="800" kern="1200">
                <a:solidFill>
                  <a:schemeClr val="tx1"/>
                </a:solidFill>
                <a:latin typeface="+mn-lt"/>
                <a:ea typeface="ＭＳ Ｐゴシック" charset="0"/>
                <a:cs typeface="+mn-cs"/>
              </a:defRPr>
            </a:lvl8pPr>
            <a:lvl9pPr marL="3657600" algn="l" defTabSz="457200" rtl="0" eaLnBrk="1" fontAlgn="base" latinLnBrk="0" hangingPunct="1">
              <a:spcBef>
                <a:spcPct val="0"/>
              </a:spcBef>
              <a:spcAft>
                <a:spcPct val="0"/>
              </a:spcAft>
              <a:defRPr sz="800" kern="1200">
                <a:solidFill>
                  <a:schemeClr val="tx1"/>
                </a:solidFill>
                <a:latin typeface="+mn-lt"/>
                <a:ea typeface="ＭＳ Ｐゴシック" charset="0"/>
                <a:cs typeface="+mn-cs"/>
              </a:defRPr>
            </a:lvl9pPr>
          </a:lstStyle>
          <a:p>
            <a:pPr marL="0" marR="0" lvl="0" indent="0" algn="r" defTabSz="1219170" rtl="0" eaLnBrk="1" fontAlgn="base" latinLnBrk="0" hangingPunct="1">
              <a:lnSpc>
                <a:spcPct val="100000"/>
              </a:lnSpc>
              <a:spcBef>
                <a:spcPct val="0"/>
              </a:spcBef>
              <a:spcAft>
                <a:spcPct val="0"/>
              </a:spcAft>
              <a:buClrTx/>
              <a:buSzTx/>
              <a:buFontTx/>
              <a:buNone/>
              <a:tabLst/>
              <a:defRPr/>
            </a:pPr>
            <a:fld id="{CC147036-E198-D44C-AE07-9867126145A4}" type="slidenum">
              <a:rPr kumimoji="0" lang="en-US" sz="667" b="0" i="0" u="none" strike="noStrike" kern="1200" cap="none" spc="0" normalizeH="0" baseline="0" noProof="0" smtClean="0">
                <a:ln>
                  <a:noFill/>
                </a:ln>
                <a:solidFill>
                  <a:srgbClr val="000000">
                    <a:lumMod val="65000"/>
                    <a:lumOff val="35000"/>
                  </a:srgbClr>
                </a:solidFill>
                <a:effectLst/>
                <a:uLnTx/>
                <a:uFillTx/>
                <a:latin typeface="Arial" charset="0"/>
                <a:cs typeface="Arial" charset="0"/>
                <a:sym typeface="Gotham Book" charset="0"/>
              </a:rPr>
              <a:pPr marL="0" marR="0" lvl="0" indent="0" algn="r" defTabSz="1219170" rtl="0" eaLnBrk="1" fontAlgn="base" latinLnBrk="0" hangingPunct="1">
                <a:lnSpc>
                  <a:spcPct val="100000"/>
                </a:lnSpc>
                <a:spcBef>
                  <a:spcPct val="0"/>
                </a:spcBef>
                <a:spcAft>
                  <a:spcPct val="0"/>
                </a:spcAft>
                <a:buClrTx/>
                <a:buSzTx/>
                <a:buFontTx/>
                <a:buNone/>
                <a:tabLst/>
                <a:defRPr/>
              </a:pPr>
              <a:t>‹#›</a:t>
            </a:fld>
            <a:endParaRPr kumimoji="0" lang="en-US" sz="667" b="0" i="0" u="none" strike="noStrike" kern="1200" cap="none" spc="0" normalizeH="0" baseline="0" noProof="0">
              <a:ln>
                <a:noFill/>
              </a:ln>
              <a:solidFill>
                <a:srgbClr val="000000">
                  <a:lumMod val="65000"/>
                  <a:lumOff val="35000"/>
                </a:srgbClr>
              </a:solidFill>
              <a:effectLst/>
              <a:uLnTx/>
              <a:uFillTx/>
              <a:latin typeface="Arial" charset="0"/>
              <a:cs typeface="Arial" charset="0"/>
              <a:sym typeface="Gotham Book" charset="0"/>
            </a:endParaRPr>
          </a:p>
        </p:txBody>
      </p:sp>
    </p:spTree>
    <p:extLst>
      <p:ext uri="{BB962C8B-B14F-4D97-AF65-F5344CB8AC3E}">
        <p14:creationId xmlns:p14="http://schemas.microsoft.com/office/powerpoint/2010/main" val="385322565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Lst>
  <mc:AlternateContent xmlns:mc="http://schemas.openxmlformats.org/markup-compatibility/2006">
    <mc:Choice xmlns:p14="http://schemas.microsoft.com/office/powerpoint/2010/main" Requires="p14">
      <p:transition p14:dur="10" advClick="0">
        <p:zoom dir="in"/>
        <p:sndAc>
          <p:endSnd/>
        </p:sndAc>
      </p:transition>
    </mc:Choice>
    <mc:Fallback>
      <p:transition advClick="0">
        <p:zoom dir="in"/>
        <p:sndAc>
          <p:endSnd/>
        </p:sndAc>
      </p:transition>
    </mc:Fallback>
  </mc:AlternateContent>
  <p:hf hdr="0" ftr="0" dt="0"/>
  <p:txStyles>
    <p:titleStyle>
      <a:lvl1pPr algn="l" defTabSz="609585" rtl="0" eaLnBrk="1" latinLnBrk="0" hangingPunct="1">
        <a:spcBef>
          <a:spcPct val="0"/>
        </a:spcBef>
        <a:buNone/>
        <a:defRPr sz="2667" b="1" i="0" kern="1200" cap="none">
          <a:solidFill>
            <a:schemeClr val="tx1">
              <a:lumMod val="50000"/>
              <a:lumOff val="50000"/>
            </a:schemeClr>
          </a:solidFill>
          <a:latin typeface="+mj-lt"/>
          <a:ea typeface="+mj-ea"/>
          <a:cs typeface="+mj-cs"/>
        </a:defRPr>
      </a:lvl1pPr>
    </p:titleStyle>
    <p:bodyStyle>
      <a:lvl1pPr marL="0" indent="0" algn="l" defTabSz="609585" rtl="0" eaLnBrk="1" latinLnBrk="0" hangingPunct="1">
        <a:spcBef>
          <a:spcPts val="0"/>
        </a:spcBef>
        <a:buFont typeface="Arial"/>
        <a:buNone/>
        <a:defRPr sz="2133" b="1" kern="1200">
          <a:solidFill>
            <a:srgbClr val="0178C2"/>
          </a:solidFill>
          <a:latin typeface="+mn-lt"/>
          <a:ea typeface="+mn-ea"/>
          <a:cs typeface="+mn-cs"/>
        </a:defRPr>
      </a:lvl1pPr>
      <a:lvl2pPr marL="302676" indent="-302676" algn="l" defTabSz="609585" rtl="0" eaLnBrk="1" latinLnBrk="0" hangingPunct="1">
        <a:spcBef>
          <a:spcPts val="0"/>
        </a:spcBef>
        <a:buClr>
          <a:srgbClr val="0063A8"/>
        </a:buClr>
        <a:buFont typeface="Lucida Grande"/>
        <a:buChar char="▸"/>
        <a:defRPr sz="2133" kern="1200">
          <a:solidFill>
            <a:srgbClr val="555555"/>
          </a:solidFill>
          <a:latin typeface="+mn-lt"/>
          <a:ea typeface="+mn-ea"/>
          <a:cs typeface="+mn-cs"/>
        </a:defRPr>
      </a:lvl2pPr>
      <a:lvl3pPr marL="609585" indent="-309026" algn="l" defTabSz="609585" rtl="0" eaLnBrk="1" latinLnBrk="0" hangingPunct="1">
        <a:spcBef>
          <a:spcPts val="0"/>
        </a:spcBef>
        <a:buFont typeface="Lucida Grande"/>
        <a:buChar char="-"/>
        <a:defRPr sz="1867" kern="1200">
          <a:solidFill>
            <a:srgbClr val="555555"/>
          </a:solidFill>
          <a:latin typeface="+mn-lt"/>
          <a:ea typeface="+mn-ea"/>
          <a:cs typeface="+mn-cs"/>
        </a:defRPr>
      </a:lvl3pPr>
      <a:lvl4pPr marL="914377" indent="-304792" algn="l" defTabSz="609585" rtl="0" eaLnBrk="1" latinLnBrk="0" hangingPunct="1">
        <a:spcBef>
          <a:spcPts val="0"/>
        </a:spcBef>
        <a:buFont typeface="Arial"/>
        <a:buChar char="•"/>
        <a:defRPr sz="1600" kern="1200">
          <a:solidFill>
            <a:srgbClr val="555555"/>
          </a:solidFill>
          <a:latin typeface="+mn-lt"/>
          <a:ea typeface="+mn-ea"/>
          <a:cs typeface="+mn-cs"/>
        </a:defRPr>
      </a:lvl4pPr>
      <a:lvl5pPr marL="1219170" indent="-304792" algn="l" defTabSz="609585" rtl="0" eaLnBrk="1" latinLnBrk="0" hangingPunct="1">
        <a:spcBef>
          <a:spcPts val="0"/>
        </a:spcBef>
        <a:buFont typeface="Arial"/>
        <a:buChar char="»"/>
        <a:defRPr sz="1467" kern="1200">
          <a:solidFill>
            <a:srgbClr val="555555"/>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5742392"/>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3" r:id="rId7"/>
    <p:sldLayoutId id="2147483734" r:id="rId8"/>
    <p:sldLayoutId id="2147483735" r:id="rId9"/>
  </p:sldLayoutIdLst>
  <mc:AlternateContent xmlns:mc="http://schemas.openxmlformats.org/markup-compatibility/2006">
    <mc:Choice xmlns:p14="http://schemas.microsoft.com/office/powerpoint/2010/main" Requires="p14">
      <p:transition p14:dur="10" advClick="0">
        <p:zoom dir="in"/>
        <p:sndAc>
          <p:endSnd/>
        </p:sndAc>
      </p:transition>
    </mc:Choice>
    <mc:Fallback>
      <p:transition advClick="0">
        <p:zoom dir="in"/>
        <p:sndAc>
          <p:endSnd/>
        </p:sndAc>
      </p:transition>
    </mc:Fallback>
  </mc:AlternateContent>
  <p:hf sldNum="0" hdr="0" dt="0"/>
  <p:txStyles>
    <p:titleStyle>
      <a:lvl1pPr algn="l" defTabSz="914400" rtl="0" eaLnBrk="1" latinLnBrk="0" hangingPunct="1">
        <a:lnSpc>
          <a:spcPct val="80000"/>
        </a:lnSpc>
        <a:spcBef>
          <a:spcPct val="0"/>
        </a:spcBef>
        <a:buNone/>
        <a:tabLst>
          <a:tab pos="171450" algn="l"/>
        </a:tabLst>
        <a:defRPr sz="3600" b="0" i="0" kern="1200" cap="none" baseline="0">
          <a:solidFill>
            <a:schemeClr val="bg1"/>
          </a:solidFill>
          <a:latin typeface="Big Bill" pitchFamily="2" charset="0"/>
          <a:ea typeface="+mj-ea"/>
          <a:cs typeface="Arial Black" panose="020B0604020202020204" pitchFamily="34" charset="0"/>
        </a:defRPr>
      </a:lvl1pPr>
    </p:titleStyle>
    <p:bodyStyle>
      <a:lvl1pPr marL="0" indent="0" algn="l" defTabSz="914400" rtl="0" eaLnBrk="1" latinLnBrk="0" hangingPunct="1">
        <a:lnSpc>
          <a:spcPct val="100000"/>
        </a:lnSpc>
        <a:spcBef>
          <a:spcPts val="600"/>
        </a:spcBef>
        <a:buFont typeface="Arial" panose="020B0604020202020204" pitchFamily="34" charset="0"/>
        <a:buNone/>
        <a:defRPr sz="2000" b="0" i="0" kern="1200">
          <a:solidFill>
            <a:schemeClr val="bg1"/>
          </a:solidFill>
          <a:latin typeface="Arial" panose="020B0604020202020204" pitchFamily="34" charset="0"/>
          <a:ea typeface="+mn-ea"/>
          <a:cs typeface="Arial" panose="020B0604020202020204" pitchFamily="34" charset="0"/>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2pPr>
      <a:lvl3pPr marL="365760" indent="-182880" algn="l" defTabSz="914400" rtl="0" eaLnBrk="1" latinLnBrk="0" hangingPunct="1">
        <a:lnSpc>
          <a:spcPct val="100000"/>
        </a:lnSpc>
        <a:spcBef>
          <a:spcPts val="6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3pPr>
      <a:lvl4pPr marL="548640" indent="-182880" algn="l" defTabSz="914400" rtl="0" eaLnBrk="1" latinLnBrk="0" hangingPunct="1">
        <a:lnSpc>
          <a:spcPct val="100000"/>
        </a:lnSpc>
        <a:spcBef>
          <a:spcPts val="600"/>
        </a:spcBef>
        <a:buClr>
          <a:schemeClr val="accent1"/>
        </a:buClr>
        <a:buFont typeface="Arial" panose="020B0604020202020204" pitchFamily="34" charset="0"/>
        <a:buChar char="•"/>
        <a:defRPr sz="1400" b="0" i="0" kern="1200">
          <a:solidFill>
            <a:schemeClr val="bg1"/>
          </a:solidFill>
          <a:latin typeface="Arial" panose="020B0604020202020204" pitchFamily="34" charset="0"/>
          <a:ea typeface="+mn-ea"/>
          <a:cs typeface="Arial" panose="020B0604020202020204" pitchFamily="34" charset="0"/>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2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92">
          <p15:clr>
            <a:srgbClr val="F26B43"/>
          </p15:clr>
        </p15:guide>
        <p15:guide id="4" pos="7488">
          <p15:clr>
            <a:srgbClr val="F26B43"/>
          </p15:clr>
        </p15:guide>
        <p15:guide id="7" orient="horz" pos="936">
          <p15:clr>
            <a:srgbClr val="F26B43"/>
          </p15:clr>
        </p15:guide>
        <p15:guide id="9" orient="horz" pos="391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7078453"/>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Lst>
  <mc:AlternateContent xmlns:mc="http://schemas.openxmlformats.org/markup-compatibility/2006">
    <mc:Choice xmlns:p14="http://schemas.microsoft.com/office/powerpoint/2010/main" Requires="p14">
      <p:transition p14:dur="10" advClick="0">
        <p:zoom dir="in"/>
        <p:sndAc>
          <p:endSnd/>
        </p:sndAc>
      </p:transition>
    </mc:Choice>
    <mc:Fallback>
      <p:transition advClick="0">
        <p:zoom dir="in"/>
        <p:sndAc>
          <p:endSnd/>
        </p:sndAc>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58.png"/><Relationship Id="rId4" Type="http://schemas.openxmlformats.org/officeDocument/2006/relationships/image" Target="../media/image57.png"/></Relationships>
</file>

<file path=ppt/slides/_rels/slide1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0.png"/><Relationship Id="rId18" Type="http://schemas.openxmlformats.org/officeDocument/2006/relationships/image" Target="../media/image75.png"/><Relationship Id="rId3" Type="http://schemas.openxmlformats.org/officeDocument/2006/relationships/image" Target="../media/image61.gif"/><Relationship Id="rId21" Type="http://schemas.openxmlformats.org/officeDocument/2006/relationships/image" Target="../media/image78.png"/><Relationship Id="rId7" Type="http://schemas.openxmlformats.org/officeDocument/2006/relationships/image" Target="../media/image65.png"/><Relationship Id="rId12" Type="http://schemas.openxmlformats.org/officeDocument/2006/relationships/image" Target="../media/image50.png"/><Relationship Id="rId17" Type="http://schemas.openxmlformats.org/officeDocument/2006/relationships/image" Target="../media/image74.png"/><Relationship Id="rId2" Type="http://schemas.openxmlformats.org/officeDocument/2006/relationships/image" Target="../media/image49.jpeg"/><Relationship Id="rId16" Type="http://schemas.openxmlformats.org/officeDocument/2006/relationships/image" Target="../media/image73.png"/><Relationship Id="rId20" Type="http://schemas.openxmlformats.org/officeDocument/2006/relationships/image" Target="../media/image77.svg"/><Relationship Id="rId1" Type="http://schemas.openxmlformats.org/officeDocument/2006/relationships/slideLayout" Target="../slideLayouts/slideLayout2.xml"/><Relationship Id="rId6" Type="http://schemas.openxmlformats.org/officeDocument/2006/relationships/image" Target="../media/image64.png"/><Relationship Id="rId11" Type="http://schemas.openxmlformats.org/officeDocument/2006/relationships/image" Target="../media/image69.jpeg"/><Relationship Id="rId5" Type="http://schemas.openxmlformats.org/officeDocument/2006/relationships/image" Target="../media/image63.png"/><Relationship Id="rId15" Type="http://schemas.openxmlformats.org/officeDocument/2006/relationships/image" Target="../media/image72.png"/><Relationship Id="rId10" Type="http://schemas.openxmlformats.org/officeDocument/2006/relationships/image" Target="../media/image68.png"/><Relationship Id="rId19" Type="http://schemas.openxmlformats.org/officeDocument/2006/relationships/image" Target="../media/image76.png"/><Relationship Id="rId4" Type="http://schemas.openxmlformats.org/officeDocument/2006/relationships/image" Target="../media/image62.png"/><Relationship Id="rId9" Type="http://schemas.openxmlformats.org/officeDocument/2006/relationships/image" Target="../media/image67.png"/><Relationship Id="rId14" Type="http://schemas.openxmlformats.org/officeDocument/2006/relationships/image" Target="../media/image71.png"/></Relationships>
</file>

<file path=ppt/slides/_rels/slide13.xml.rels><?xml version="1.0" encoding="UTF-8" standalone="yes"?>
<Relationships xmlns="http://schemas.openxmlformats.org/package/2006/relationships"><Relationship Id="rId26" Type="http://schemas.openxmlformats.org/officeDocument/2006/relationships/image" Target="../media/image95.png"/><Relationship Id="rId21" Type="http://schemas.openxmlformats.org/officeDocument/2006/relationships/image" Target="../media/image91.png"/><Relationship Id="rId42" Type="http://schemas.openxmlformats.org/officeDocument/2006/relationships/image" Target="../media/image108.png"/><Relationship Id="rId47" Type="http://schemas.openxmlformats.org/officeDocument/2006/relationships/image" Target="../media/image113.png"/><Relationship Id="rId63" Type="http://schemas.openxmlformats.org/officeDocument/2006/relationships/image" Target="../media/image127.png"/><Relationship Id="rId68" Type="http://schemas.openxmlformats.org/officeDocument/2006/relationships/image" Target="../media/image132.emf"/><Relationship Id="rId7" Type="http://schemas.microsoft.com/office/2007/relationships/hdphoto" Target="../media/hdphoto5.wdp"/><Relationship Id="rId2" Type="http://schemas.openxmlformats.org/officeDocument/2006/relationships/notesSlide" Target="../notesSlides/notesSlide5.xml"/><Relationship Id="rId16" Type="http://schemas.openxmlformats.org/officeDocument/2006/relationships/image" Target="../media/image87.png"/><Relationship Id="rId29" Type="http://schemas.openxmlformats.org/officeDocument/2006/relationships/image" Target="../media/image98.png"/><Relationship Id="rId11" Type="http://schemas.microsoft.com/office/2007/relationships/hdphoto" Target="../media/hdphoto7.wdp"/><Relationship Id="rId24" Type="http://schemas.microsoft.com/office/2007/relationships/hdphoto" Target="../media/hdphoto10.wdp"/><Relationship Id="rId32" Type="http://schemas.openxmlformats.org/officeDocument/2006/relationships/image" Target="../media/image100.png"/><Relationship Id="rId37" Type="http://schemas.openxmlformats.org/officeDocument/2006/relationships/image" Target="../media/image104.png"/><Relationship Id="rId40" Type="http://schemas.openxmlformats.org/officeDocument/2006/relationships/image" Target="../media/image106.png"/><Relationship Id="rId45" Type="http://schemas.openxmlformats.org/officeDocument/2006/relationships/image" Target="../media/image111.png"/><Relationship Id="rId53" Type="http://schemas.openxmlformats.org/officeDocument/2006/relationships/image" Target="../media/image118.png"/><Relationship Id="rId58" Type="http://schemas.openxmlformats.org/officeDocument/2006/relationships/image" Target="../media/image122.png"/><Relationship Id="rId66" Type="http://schemas.openxmlformats.org/officeDocument/2006/relationships/image" Target="../media/image130.png"/><Relationship Id="rId5" Type="http://schemas.microsoft.com/office/2007/relationships/hdphoto" Target="../media/hdphoto4.wdp"/><Relationship Id="rId61" Type="http://schemas.openxmlformats.org/officeDocument/2006/relationships/image" Target="../media/image125.png"/><Relationship Id="rId19" Type="http://schemas.openxmlformats.org/officeDocument/2006/relationships/image" Target="../media/image90.png"/><Relationship Id="rId14" Type="http://schemas.openxmlformats.org/officeDocument/2006/relationships/image" Target="../media/image86.png"/><Relationship Id="rId22" Type="http://schemas.openxmlformats.org/officeDocument/2006/relationships/image" Target="../media/image92.png"/><Relationship Id="rId27" Type="http://schemas.openxmlformats.org/officeDocument/2006/relationships/image" Target="../media/image96.png"/><Relationship Id="rId30" Type="http://schemas.microsoft.com/office/2007/relationships/hdphoto" Target="../media/hdphoto11.wdp"/><Relationship Id="rId35" Type="http://schemas.openxmlformats.org/officeDocument/2006/relationships/image" Target="../media/image102.png"/><Relationship Id="rId43" Type="http://schemas.openxmlformats.org/officeDocument/2006/relationships/image" Target="../media/image109.png"/><Relationship Id="rId48" Type="http://schemas.openxmlformats.org/officeDocument/2006/relationships/image" Target="../media/image114.png"/><Relationship Id="rId56" Type="http://schemas.openxmlformats.org/officeDocument/2006/relationships/image" Target="../media/image120.png"/><Relationship Id="rId64" Type="http://schemas.openxmlformats.org/officeDocument/2006/relationships/image" Target="../media/image128.png"/><Relationship Id="rId69" Type="http://schemas.openxmlformats.org/officeDocument/2006/relationships/image" Target="../media/image133.png"/><Relationship Id="rId8" Type="http://schemas.openxmlformats.org/officeDocument/2006/relationships/image" Target="../media/image82.png"/><Relationship Id="rId51" Type="http://schemas.microsoft.com/office/2007/relationships/hdphoto" Target="../media/hdphoto14.wdp"/><Relationship Id="rId3" Type="http://schemas.openxmlformats.org/officeDocument/2006/relationships/image" Target="../media/image79.png"/><Relationship Id="rId12" Type="http://schemas.openxmlformats.org/officeDocument/2006/relationships/image" Target="../media/image84.png"/><Relationship Id="rId17" Type="http://schemas.openxmlformats.org/officeDocument/2006/relationships/image" Target="../media/image88.png"/><Relationship Id="rId25" Type="http://schemas.openxmlformats.org/officeDocument/2006/relationships/image" Target="../media/image94.png"/><Relationship Id="rId33" Type="http://schemas.microsoft.com/office/2007/relationships/hdphoto" Target="../media/hdphoto12.wdp"/><Relationship Id="rId38" Type="http://schemas.microsoft.com/office/2007/relationships/hdphoto" Target="../media/hdphoto13.wdp"/><Relationship Id="rId46" Type="http://schemas.openxmlformats.org/officeDocument/2006/relationships/image" Target="../media/image112.png"/><Relationship Id="rId59" Type="http://schemas.openxmlformats.org/officeDocument/2006/relationships/image" Target="../media/image123.png"/><Relationship Id="rId67" Type="http://schemas.openxmlformats.org/officeDocument/2006/relationships/image" Target="../media/image131.png"/><Relationship Id="rId20" Type="http://schemas.microsoft.com/office/2007/relationships/hdphoto" Target="../media/hdphoto9.wdp"/><Relationship Id="rId41" Type="http://schemas.openxmlformats.org/officeDocument/2006/relationships/image" Target="../media/image107.png"/><Relationship Id="rId54" Type="http://schemas.microsoft.com/office/2007/relationships/hdphoto" Target="../media/hdphoto15.wdp"/><Relationship Id="rId62" Type="http://schemas.openxmlformats.org/officeDocument/2006/relationships/image" Target="../media/image126.png"/><Relationship Id="rId1" Type="http://schemas.openxmlformats.org/officeDocument/2006/relationships/slideLayout" Target="../slideLayouts/slideLayout12.xml"/><Relationship Id="rId6" Type="http://schemas.openxmlformats.org/officeDocument/2006/relationships/image" Target="../media/image81.png"/><Relationship Id="rId15" Type="http://schemas.microsoft.com/office/2007/relationships/hdphoto" Target="../media/hdphoto8.wdp"/><Relationship Id="rId23" Type="http://schemas.openxmlformats.org/officeDocument/2006/relationships/image" Target="../media/image93.png"/><Relationship Id="rId28" Type="http://schemas.openxmlformats.org/officeDocument/2006/relationships/image" Target="../media/image97.png"/><Relationship Id="rId36" Type="http://schemas.openxmlformats.org/officeDocument/2006/relationships/image" Target="../media/image103.jpeg"/><Relationship Id="rId49" Type="http://schemas.openxmlformats.org/officeDocument/2006/relationships/image" Target="../media/image115.png"/><Relationship Id="rId57" Type="http://schemas.openxmlformats.org/officeDocument/2006/relationships/image" Target="../media/image121.png"/><Relationship Id="rId10" Type="http://schemas.openxmlformats.org/officeDocument/2006/relationships/image" Target="../media/image83.png"/><Relationship Id="rId31" Type="http://schemas.openxmlformats.org/officeDocument/2006/relationships/image" Target="../media/image99.png"/><Relationship Id="rId44" Type="http://schemas.openxmlformats.org/officeDocument/2006/relationships/image" Target="../media/image110.png"/><Relationship Id="rId52" Type="http://schemas.openxmlformats.org/officeDocument/2006/relationships/image" Target="../media/image117.png"/><Relationship Id="rId60" Type="http://schemas.openxmlformats.org/officeDocument/2006/relationships/image" Target="../media/image124.png"/><Relationship Id="rId65" Type="http://schemas.openxmlformats.org/officeDocument/2006/relationships/image" Target="../media/image129.png"/><Relationship Id="rId4" Type="http://schemas.openxmlformats.org/officeDocument/2006/relationships/image" Target="../media/image80.png"/><Relationship Id="rId9" Type="http://schemas.microsoft.com/office/2007/relationships/hdphoto" Target="../media/hdphoto6.wdp"/><Relationship Id="rId13" Type="http://schemas.openxmlformats.org/officeDocument/2006/relationships/image" Target="../media/image85.png"/><Relationship Id="rId18" Type="http://schemas.openxmlformats.org/officeDocument/2006/relationships/image" Target="../media/image89.png"/><Relationship Id="rId39" Type="http://schemas.openxmlformats.org/officeDocument/2006/relationships/image" Target="../media/image105.png"/><Relationship Id="rId34" Type="http://schemas.openxmlformats.org/officeDocument/2006/relationships/image" Target="../media/image101.png"/><Relationship Id="rId50" Type="http://schemas.openxmlformats.org/officeDocument/2006/relationships/image" Target="../media/image116.png"/><Relationship Id="rId55" Type="http://schemas.openxmlformats.org/officeDocument/2006/relationships/image" Target="../media/image119.png"/></Relationships>
</file>

<file path=ppt/slides/_rels/slide14.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135.pn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136.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137.png"/></Relationships>
</file>

<file path=ppt/slides/_rels/slide18.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39.png"/><Relationship Id="rId4" Type="http://schemas.openxmlformats.org/officeDocument/2006/relationships/hyperlink" Target="mailto:bquick@mrn.com"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39.xml"/><Relationship Id="rId6" Type="http://schemas.openxmlformats.org/officeDocument/2006/relationships/image" Target="../media/image27.sv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2.png"/><Relationship Id="rId3" Type="http://schemas.openxmlformats.org/officeDocument/2006/relationships/image" Target="../media/image23.png"/><Relationship Id="rId7" Type="http://schemas.openxmlformats.org/officeDocument/2006/relationships/chart" Target="../charts/chart1.xml"/><Relationship Id="rId12" Type="http://schemas.openxmlformats.org/officeDocument/2006/relationships/image" Target="../media/image41.png"/><Relationship Id="rId17" Type="http://schemas.openxmlformats.org/officeDocument/2006/relationships/image" Target="../media/image45.png"/><Relationship Id="rId2" Type="http://schemas.openxmlformats.org/officeDocument/2006/relationships/notesSlide" Target="../notesSlides/notesSlide2.xml"/><Relationship Id="rId16" Type="http://schemas.openxmlformats.org/officeDocument/2006/relationships/image" Target="../media/image44.png"/><Relationship Id="rId1" Type="http://schemas.openxmlformats.org/officeDocument/2006/relationships/slideLayout" Target="../slideLayouts/slideLayout13.xml"/><Relationship Id="rId6" Type="http://schemas.microsoft.com/office/2007/relationships/hdphoto" Target="../media/hdphoto1.wdp"/><Relationship Id="rId11" Type="http://schemas.openxmlformats.org/officeDocument/2006/relationships/image" Target="../media/image40.png"/><Relationship Id="rId5" Type="http://schemas.openxmlformats.org/officeDocument/2006/relationships/image" Target="../media/image37.png"/><Relationship Id="rId15" Type="http://schemas.openxmlformats.org/officeDocument/2006/relationships/image" Target="../media/image43.png"/><Relationship Id="rId10" Type="http://schemas.microsoft.com/office/2007/relationships/hdphoto" Target="../media/hdphoto2.wdp"/><Relationship Id="rId4" Type="http://schemas.openxmlformats.org/officeDocument/2006/relationships/image" Target="../media/image36.jpeg"/><Relationship Id="rId9" Type="http://schemas.openxmlformats.org/officeDocument/2006/relationships/image" Target="../media/image39.png"/><Relationship Id="rId1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chart" Target="../charts/chart2.xml"/></Relationships>
</file>

<file path=ppt/slides/_rels/slide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35.pn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710"/>
            <a:ext cx="12192000" cy="6864096"/>
          </a:xfrm>
          <a:prstGeom prst="rect">
            <a:avLst/>
          </a:prstGeom>
        </p:spPr>
      </p:pic>
      <p:sp>
        <p:nvSpPr>
          <p:cNvPr id="5" name="Slide Number Placeholder 4"/>
          <p:cNvSpPr>
            <a:spLocks noGrp="1"/>
          </p:cNvSpPr>
          <p:nvPr>
            <p:ph type="sldNum" sz="quarter" idx="12"/>
          </p:nvPr>
        </p:nvSpPr>
        <p:spPr>
          <a:xfrm>
            <a:off x="9448800" y="6492875"/>
            <a:ext cx="2743200" cy="365125"/>
          </a:xfrm>
        </p:spPr>
        <p:txBody>
          <a:bodyPr/>
          <a:lstStyle/>
          <a:p>
            <a:fld id="{1F5969C1-7E0C-4623-846B-7E2E1D45B670}" type="slidenum">
              <a:rPr lang="en-US" smtClean="0">
                <a:solidFill>
                  <a:schemeClr val="bg1"/>
                </a:solidFill>
              </a:rPr>
              <a:t>0</a:t>
            </a:fld>
            <a:endParaRPr lang="en-US">
              <a:solidFill>
                <a:schemeClr val="bg1"/>
              </a:solidFill>
            </a:endParaRPr>
          </a:p>
        </p:txBody>
      </p:sp>
    </p:spTree>
    <p:extLst>
      <p:ext uri="{BB962C8B-B14F-4D97-AF65-F5344CB8AC3E}">
        <p14:creationId xmlns:p14="http://schemas.microsoft.com/office/powerpoint/2010/main" val="512001270"/>
      </p:ext>
    </p:extLst>
  </p:cSld>
  <p:clrMapOvr>
    <a:masterClrMapping/>
  </p:clrMapOvr>
  <mc:AlternateContent xmlns:mc="http://schemas.openxmlformats.org/markup-compatibility/2006">
    <mc:Choice xmlns:p14="http://schemas.microsoft.com/office/powerpoint/2010/main" Requires="p14">
      <p:transition p14:dur="10" advClick="0">
        <p:zoom dir="in"/>
        <p:sndAc>
          <p:endSnd/>
        </p:sndAc>
      </p:transition>
    </mc:Choice>
    <mc:Fallback>
      <p:transition advClick="0">
        <p:zoom dir="in"/>
        <p:sndAc>
          <p:end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 y="0"/>
            <a:ext cx="12190476" cy="6858856"/>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969C1-7E0C-4623-846B-7E2E1D45B6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25455" y="900208"/>
            <a:ext cx="1214258" cy="1888646"/>
          </a:xfrm>
          <a:prstGeom prst="rect">
            <a:avLst/>
          </a:prstGeom>
        </p:spPr>
      </p:pic>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32584" y="2788854"/>
            <a:ext cx="1285865" cy="1527091"/>
          </a:xfrm>
          <a:prstGeom prst="rect">
            <a:avLst/>
          </a:prstGeom>
        </p:spPr>
      </p:pic>
      <p:sp>
        <p:nvSpPr>
          <p:cNvPr id="10" name="TextBox 9"/>
          <p:cNvSpPr txBox="1"/>
          <p:nvPr/>
        </p:nvSpPr>
        <p:spPr>
          <a:xfrm>
            <a:off x="3759929" y="1396925"/>
            <a:ext cx="733071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Stainless Black"/>
                <a:cs typeface="Arial Narrow"/>
              </a:rPr>
              <a:t>Devoted exclusively to NASCAR, this one-hour magazine show is hosted by Mike Bagley, Tuesday nights at 7:00 PM, and features in-depth NASCAR news and exclusive interviews with the stars of the sport (52 weeks)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p:cNvSpPr txBox="1"/>
          <p:nvPr/>
        </p:nvSpPr>
        <p:spPr>
          <a:xfrm>
            <a:off x="3742238" y="3199363"/>
            <a:ext cx="733071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Stainless Black"/>
                <a:cs typeface="Arial Narrow"/>
              </a:rPr>
              <a:t>Two-minute daily newscasts that air in morning and afternoon drive featuring the latest information from NASCAR including race results, driver insight, and breaking news (52 weeks)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Box 13"/>
          <p:cNvSpPr txBox="1"/>
          <p:nvPr/>
        </p:nvSpPr>
        <p:spPr>
          <a:xfrm>
            <a:off x="722326" y="44090"/>
            <a:ext cx="897272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err="1">
                <a:ln>
                  <a:noFill/>
                </a:ln>
                <a:solidFill>
                  <a:srgbClr val="006BB7"/>
                </a:solidFill>
                <a:effectLst/>
                <a:uLnTx/>
                <a:uFillTx/>
                <a:latin typeface="Stainless Black"/>
                <a:ea typeface="Impact" charset="0"/>
                <a:cs typeface="Impact" charset="0"/>
              </a:rPr>
              <a:t>MRN</a:t>
            </a:r>
            <a:r>
              <a:rPr kumimoji="0" lang="en-US" sz="4000" b="1" i="0" u="none" strike="noStrike" kern="1200" cap="none" spc="0" normalizeH="0" baseline="0" noProof="0">
                <a:ln>
                  <a:noFill/>
                </a:ln>
                <a:solidFill>
                  <a:srgbClr val="006BB7"/>
                </a:solidFill>
                <a:effectLst/>
                <a:uLnTx/>
                <a:uFillTx/>
                <a:latin typeface="Stainless Black"/>
                <a:ea typeface="Impact" charset="0"/>
                <a:cs typeface="Impact" charset="0"/>
              </a:rPr>
              <a:t> ESSENTIAL PROGRAMMING</a:t>
            </a:r>
          </a:p>
        </p:txBody>
      </p:sp>
      <p:sp>
        <p:nvSpPr>
          <p:cNvPr id="18" name="TextBox 17"/>
          <p:cNvSpPr txBox="1"/>
          <p:nvPr/>
        </p:nvSpPr>
        <p:spPr>
          <a:xfrm>
            <a:off x="3759929" y="5037322"/>
            <a:ext cx="743933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Stainless Black"/>
                <a:cs typeface="Arial Narrow"/>
              </a:rPr>
              <a:t>Two-minute recap every Monday during the NASCAR season that gives highlights of the weekend’s events with driver audio and highlights from the winning teams (seasonal)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6" name="Picture 1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9273" y="3087654"/>
            <a:ext cx="1066999" cy="1228291"/>
          </a:xfrm>
          <a:prstGeom prst="rect">
            <a:avLst/>
          </a:prstGeom>
        </p:spPr>
      </p:pic>
      <p:pic>
        <p:nvPicPr>
          <p:cNvPr id="13" name="Picture 12">
            <a:extLst>
              <a:ext uri="{FF2B5EF4-FFF2-40B4-BE49-F238E27FC236}">
                <a16:creationId xmlns:a16="http://schemas.microsoft.com/office/drawing/2014/main" id="{922A246C-25F9-470B-9318-B37CF70BBF9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571853" y="6488615"/>
            <a:ext cx="495422" cy="274320"/>
          </a:xfrm>
          <a:prstGeom prst="rect">
            <a:avLst/>
          </a:prstGeom>
        </p:spPr>
      </p:pic>
      <p:pic>
        <p:nvPicPr>
          <p:cNvPr id="7" name="Picture 6" descr="A logo for a race recap&#10;&#10;AI-generated content may be incorrect.">
            <a:extLst>
              <a:ext uri="{FF2B5EF4-FFF2-40B4-BE49-F238E27FC236}">
                <a16:creationId xmlns:a16="http://schemas.microsoft.com/office/drawing/2014/main" id="{320ACDD1-76FB-7B01-38F5-AF2D018549F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90677" y="4748152"/>
            <a:ext cx="1083813" cy="1622119"/>
          </a:xfrm>
          <a:prstGeom prst="rect">
            <a:avLst/>
          </a:prstGeom>
        </p:spPr>
      </p:pic>
    </p:spTree>
    <p:extLst>
      <p:ext uri="{BB962C8B-B14F-4D97-AF65-F5344CB8AC3E}">
        <p14:creationId xmlns:p14="http://schemas.microsoft.com/office/powerpoint/2010/main" val="155982254"/>
      </p:ext>
    </p:extLst>
  </p:cSld>
  <p:clrMapOvr>
    <a:masterClrMapping/>
  </p:clrMapOvr>
  <mc:AlternateContent xmlns:mc="http://schemas.openxmlformats.org/markup-compatibility/2006">
    <mc:Choice xmlns:p14="http://schemas.microsoft.com/office/powerpoint/2010/main" Requires="p14">
      <p:transition p14:dur="10" advClick="0">
        <p:zoom dir="in"/>
        <p:sndAc>
          <p:endSnd/>
        </p:sndAc>
      </p:transition>
    </mc:Choice>
    <mc:Fallback>
      <p:transition advClick="0">
        <p:zoom dir="in"/>
        <p:sndAc>
          <p:endSnd/>
        </p:sndAc>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868080BC-9F4A-2914-2A42-7AEC193E416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0" name="Rectangle 19">
            <a:extLst>
              <a:ext uri="{FF2B5EF4-FFF2-40B4-BE49-F238E27FC236}">
                <a16:creationId xmlns:a16="http://schemas.microsoft.com/office/drawing/2014/main" id="{20BDDA14-59BF-4109-B266-0A4BD9D510CC}"/>
              </a:ext>
            </a:extLst>
          </p:cNvPr>
          <p:cNvSpPr/>
          <p:nvPr/>
        </p:nvSpPr>
        <p:spPr>
          <a:xfrm>
            <a:off x="552202" y="886493"/>
            <a:ext cx="4776282" cy="51227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290169516"/>
      </p:ext>
    </p:extLst>
  </p:cSld>
  <p:clrMapOvr>
    <a:masterClrMapping/>
  </p:clrMapOvr>
  <mc:AlternateContent xmlns:mc="http://schemas.openxmlformats.org/markup-compatibility/2006">
    <mc:Choice xmlns:p14="http://schemas.microsoft.com/office/powerpoint/2010/main" Requires="p14">
      <p:transition p14:dur="10" advClick="0">
        <p:zoom dir="in"/>
        <p:sndAc>
          <p:endSnd/>
        </p:sndAc>
      </p:transition>
    </mc:Choice>
    <mc:Fallback>
      <p:transition advClick="0">
        <p:zoom dir="in"/>
        <p:sndAc>
          <p:endSnd/>
        </p:sndAc>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29EE08DA-D594-419F-99B5-84AEBD53301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 y="0"/>
            <a:ext cx="12190476" cy="6858856"/>
          </a:xfrm>
          <a:prstGeom prst="rect">
            <a:avLst/>
          </a:prstGeom>
        </p:spPr>
      </p:pic>
      <p:sp>
        <p:nvSpPr>
          <p:cNvPr id="4" name="Slide Number Placeholder 3"/>
          <p:cNvSpPr>
            <a:spLocks noGrp="1"/>
          </p:cNvSpPr>
          <p:nvPr>
            <p:ph type="sldNum" sz="quarter" idx="12"/>
          </p:nvPr>
        </p:nvSpPr>
        <p:spPr/>
        <p:txBody>
          <a:bodyPr/>
          <a:lstStyle/>
          <a:p>
            <a:fld id="{1F5969C1-7E0C-4623-846B-7E2E1D45B670}" type="slidenum">
              <a:rPr lang="en-US" smtClean="0"/>
              <a:t>11</a:t>
            </a:fld>
            <a:endParaRPr lang="en-US"/>
          </a:p>
        </p:txBody>
      </p:sp>
      <p:pic>
        <p:nvPicPr>
          <p:cNvPr id="11" name="Picture 2" descr="http://www.seeklogo.com/images/G/Geico-logo-14A28D5205-seeklogo.com.gif"/>
          <p:cNvPicPr preferRelativeResize="0">
            <a:picLocks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t="31909" b="39885"/>
          <a:stretch>
            <a:fillRect/>
          </a:stretch>
        </p:blipFill>
        <p:spPr bwMode="auto">
          <a:xfrm>
            <a:off x="3884364" y="1361669"/>
            <a:ext cx="2402331" cy="681683"/>
          </a:xfrm>
          <a:prstGeom prst="rect">
            <a:avLst/>
          </a:prstGeom>
          <a:noFill/>
        </p:spPr>
      </p:pic>
      <p:sp>
        <p:nvSpPr>
          <p:cNvPr id="16" name="TextBox 15"/>
          <p:cNvSpPr txBox="1"/>
          <p:nvPr/>
        </p:nvSpPr>
        <p:spPr>
          <a:xfrm>
            <a:off x="722326" y="44090"/>
            <a:ext cx="8972729" cy="1015663"/>
          </a:xfrm>
          <a:prstGeom prst="rect">
            <a:avLst/>
          </a:prstGeom>
          <a:noFill/>
        </p:spPr>
        <p:txBody>
          <a:bodyPr wrap="square" rtlCol="0">
            <a:spAutoFit/>
          </a:bodyPr>
          <a:lstStyle/>
          <a:p>
            <a:r>
              <a:rPr lang="en-US" sz="6000" b="1">
                <a:solidFill>
                  <a:srgbClr val="006BB7"/>
                </a:solidFill>
                <a:latin typeface="Stainless Black"/>
                <a:ea typeface="Impact" charset="0"/>
                <a:cs typeface="Impact" charset="0"/>
              </a:rPr>
              <a:t>2025 MRN PARTNERS</a:t>
            </a:r>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16198" y="1519006"/>
            <a:ext cx="1563094" cy="507046"/>
          </a:xfrm>
          <a:prstGeom prst="rect">
            <a:avLst/>
          </a:prstGeom>
        </p:spPr>
      </p:pic>
      <p:pic>
        <p:nvPicPr>
          <p:cNvPr id="3080" name="Picture 8" descr="Image result for sunoco logo 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973001" y="2462086"/>
            <a:ext cx="1451840" cy="89761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18897" y="1444083"/>
            <a:ext cx="1825160" cy="597740"/>
          </a:xfrm>
          <a:prstGeom prst="rect">
            <a:avLst/>
          </a:prstGeom>
        </p:spPr>
      </p:pic>
      <p:pic>
        <p:nvPicPr>
          <p:cNvPr id="19" name="Picture 18"/>
          <p:cNvPicPr>
            <a:picLocks noChangeAspect="1"/>
          </p:cNvPicPr>
          <p:nvPr/>
        </p:nvPicPr>
        <p:blipFill rotWithShape="1">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805524" y="2511746"/>
            <a:ext cx="4261751" cy="801189"/>
          </a:xfrm>
          <a:prstGeom prst="rect">
            <a:avLst/>
          </a:prstGeom>
        </p:spPr>
      </p:pic>
      <p:pic>
        <p:nvPicPr>
          <p:cNvPr id="25" name="Picture 24"/>
          <p:cNvPicPr>
            <a:picLocks noChangeAspect="1"/>
          </p:cNvPicPr>
          <p:nvPr/>
        </p:nvPicPr>
        <p:blipFill rotWithShape="1">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918353" y="1132149"/>
            <a:ext cx="1714768" cy="959942"/>
          </a:xfrm>
          <a:prstGeom prst="rect">
            <a:avLst/>
          </a:prstGeom>
        </p:spPr>
      </p:pic>
      <p:pic>
        <p:nvPicPr>
          <p:cNvPr id="29" name="Picture 28"/>
          <p:cNvPicPr>
            <a:picLocks noChangeAspect="1"/>
          </p:cNvPicPr>
          <p:nvPr/>
        </p:nvPicPr>
        <p:blipFill>
          <a:blip r:embed="rId9" cstate="screen">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824992" y="4094660"/>
            <a:ext cx="2439894" cy="511899"/>
          </a:xfrm>
          <a:prstGeom prst="rect">
            <a:avLst/>
          </a:prstGeom>
          <a:solidFill>
            <a:srgbClr val="E1E1E1"/>
          </a:solidFill>
        </p:spPr>
      </p:pic>
      <p:pic>
        <p:nvPicPr>
          <p:cNvPr id="2" name="Picture 1"/>
          <p:cNvPicPr>
            <a:picLocks noChangeAspect="1"/>
          </p:cNvPicPr>
          <p:nvPr/>
        </p:nvPicPr>
        <p:blipFill>
          <a:blip r:embed="rId10">
            <a:clrChange>
              <a:clrFrom>
                <a:srgbClr val="FFFFFF"/>
              </a:clrFrom>
              <a:clrTo>
                <a:srgbClr val="FFFFFF">
                  <a:alpha val="0"/>
                </a:srgbClr>
              </a:clrTo>
            </a:clrChange>
          </a:blip>
          <a:stretch>
            <a:fillRect/>
          </a:stretch>
        </p:blipFill>
        <p:spPr>
          <a:xfrm>
            <a:off x="10302753" y="3522596"/>
            <a:ext cx="1585913" cy="1585913"/>
          </a:xfrm>
          <a:prstGeom prst="rect">
            <a:avLst/>
          </a:prstGeom>
        </p:spPr>
      </p:pic>
      <p:pic>
        <p:nvPicPr>
          <p:cNvPr id="10" name="Picture 9"/>
          <p:cNvPicPr>
            <a:picLocks noChangeAspect="1"/>
          </p:cNvPicPr>
          <p:nvPr/>
        </p:nvPicPr>
        <p:blipFill>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638020" y="5287709"/>
            <a:ext cx="1529417" cy="894200"/>
          </a:xfrm>
          <a:prstGeom prst="rect">
            <a:avLst/>
          </a:prstGeom>
        </p:spPr>
      </p:pic>
      <p:pic>
        <p:nvPicPr>
          <p:cNvPr id="26" name="Picture 25">
            <a:extLst>
              <a:ext uri="{FF2B5EF4-FFF2-40B4-BE49-F238E27FC236}">
                <a16:creationId xmlns:a16="http://schemas.microsoft.com/office/drawing/2014/main" id="{A6C5F712-0C56-414F-803C-E54B8BD29F51}"/>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1571853" y="6488615"/>
            <a:ext cx="495422" cy="274320"/>
          </a:xfrm>
          <a:prstGeom prst="rect">
            <a:avLst/>
          </a:prstGeom>
        </p:spPr>
      </p:pic>
      <p:pic>
        <p:nvPicPr>
          <p:cNvPr id="18" name="Picture 17" descr="A picture containing text, clipart&#10;&#10;Description automatically generated">
            <a:extLst>
              <a:ext uri="{FF2B5EF4-FFF2-40B4-BE49-F238E27FC236}">
                <a16:creationId xmlns:a16="http://schemas.microsoft.com/office/drawing/2014/main" id="{AF50C3E4-72ED-F71D-01F4-20AA29AAD5A6}"/>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599223" y="4094660"/>
            <a:ext cx="2402332" cy="441783"/>
          </a:xfrm>
          <a:prstGeom prst="rect">
            <a:avLst/>
          </a:prstGeom>
        </p:spPr>
      </p:pic>
      <p:pic>
        <p:nvPicPr>
          <p:cNvPr id="22" name="Picture 21" descr="Logo&#10;&#10;Description automatically generated">
            <a:extLst>
              <a:ext uri="{FF2B5EF4-FFF2-40B4-BE49-F238E27FC236}">
                <a16:creationId xmlns:a16="http://schemas.microsoft.com/office/drawing/2014/main" id="{D2D4A892-246C-8AD0-7647-C1B8B7CF5A39}"/>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545330" y="4049371"/>
            <a:ext cx="1450851" cy="926594"/>
          </a:xfrm>
          <a:prstGeom prst="rect">
            <a:avLst/>
          </a:prstGeom>
        </p:spPr>
      </p:pic>
      <p:pic>
        <p:nvPicPr>
          <p:cNvPr id="27" name="Picture 26" descr="Icon&#10;&#10;Description automatically generated">
            <a:extLst>
              <a:ext uri="{FF2B5EF4-FFF2-40B4-BE49-F238E27FC236}">
                <a16:creationId xmlns:a16="http://schemas.microsoft.com/office/drawing/2014/main" id="{C86E2141-F264-5220-29F4-14288558C384}"/>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825518" y="3911320"/>
            <a:ext cx="1229930" cy="1369407"/>
          </a:xfrm>
          <a:prstGeom prst="rect">
            <a:avLst/>
          </a:prstGeom>
        </p:spPr>
      </p:pic>
      <p:pic>
        <p:nvPicPr>
          <p:cNvPr id="1026" name="Picture 2">
            <a:extLst>
              <a:ext uri="{FF2B5EF4-FFF2-40B4-BE49-F238E27FC236}">
                <a16:creationId xmlns:a16="http://schemas.microsoft.com/office/drawing/2014/main" id="{6C6982E6-A53F-0B14-4B80-18B95952C469}"/>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6738831" y="5505798"/>
            <a:ext cx="1801129" cy="4580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A black background with colorful letters&#10;&#10;Description automatically generated">
            <a:extLst>
              <a:ext uri="{FF2B5EF4-FFF2-40B4-BE49-F238E27FC236}">
                <a16:creationId xmlns:a16="http://schemas.microsoft.com/office/drawing/2014/main" id="{BDDC5199-A595-530C-9C94-20AB189D0166}"/>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362109" y="771326"/>
            <a:ext cx="4071831" cy="4071831"/>
          </a:xfrm>
          <a:prstGeom prst="rect">
            <a:avLst/>
          </a:prstGeom>
        </p:spPr>
      </p:pic>
      <p:pic>
        <p:nvPicPr>
          <p:cNvPr id="32" name="Picture 31" descr="A blue and black logo&#10;&#10;Description automatically generated">
            <a:extLst>
              <a:ext uri="{FF2B5EF4-FFF2-40B4-BE49-F238E27FC236}">
                <a16:creationId xmlns:a16="http://schemas.microsoft.com/office/drawing/2014/main" id="{FB018C08-F5C6-855B-AC4A-B8B7B82F1C48}"/>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323199" y="5251580"/>
            <a:ext cx="1744076" cy="1039544"/>
          </a:xfrm>
          <a:prstGeom prst="rect">
            <a:avLst/>
          </a:prstGeom>
        </p:spPr>
      </p:pic>
      <p:pic>
        <p:nvPicPr>
          <p:cNvPr id="37" name="Graphic 36">
            <a:extLst>
              <a:ext uri="{FF2B5EF4-FFF2-40B4-BE49-F238E27FC236}">
                <a16:creationId xmlns:a16="http://schemas.microsoft.com/office/drawing/2014/main" id="{53C1F2D2-0B4E-23B9-5CE7-8C7D2F04E839}"/>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071241" y="5058135"/>
            <a:ext cx="2536224" cy="1480777"/>
          </a:xfrm>
          <a:prstGeom prst="rect">
            <a:avLst/>
          </a:prstGeom>
        </p:spPr>
      </p:pic>
      <p:pic>
        <p:nvPicPr>
          <p:cNvPr id="45" name="Picture 44" descr="A white circle with black letters&#10;&#10;Description automatically generated">
            <a:extLst>
              <a:ext uri="{FF2B5EF4-FFF2-40B4-BE49-F238E27FC236}">
                <a16:creationId xmlns:a16="http://schemas.microsoft.com/office/drawing/2014/main" id="{AB1993F7-58E2-415C-F9B8-7CC2DC12B70D}"/>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825518" y="5546320"/>
            <a:ext cx="2618544" cy="450063"/>
          </a:xfrm>
          <a:prstGeom prst="rect">
            <a:avLst/>
          </a:prstGeom>
        </p:spPr>
      </p:pic>
    </p:spTree>
    <p:extLst>
      <p:ext uri="{BB962C8B-B14F-4D97-AF65-F5344CB8AC3E}">
        <p14:creationId xmlns:p14="http://schemas.microsoft.com/office/powerpoint/2010/main" val="2232652493"/>
      </p:ext>
    </p:extLst>
  </p:cSld>
  <p:clrMapOvr>
    <a:masterClrMapping/>
  </p:clrMapOvr>
  <mc:AlternateContent xmlns:mc="http://schemas.openxmlformats.org/markup-compatibility/2006">
    <mc:Choice xmlns:p14="http://schemas.microsoft.com/office/powerpoint/2010/main" Requires="p14">
      <p:transition p14:dur="10" advClick="0">
        <p:zoom dir="in"/>
        <p:sndAc>
          <p:endSnd/>
        </p:sndAc>
      </p:transition>
    </mc:Choice>
    <mc:Fallback>
      <p:transition advClick="0">
        <p:zoom dir="in"/>
        <p:sndAc>
          <p:endSnd/>
        </p:sndAc>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5" name="Group 124">
            <a:extLst>
              <a:ext uri="{FF2B5EF4-FFF2-40B4-BE49-F238E27FC236}">
                <a16:creationId xmlns:a16="http://schemas.microsoft.com/office/drawing/2014/main" id="{7E5A22B5-BFC5-77E6-2BC3-1C1A0B686098}"/>
              </a:ext>
            </a:extLst>
          </p:cNvPr>
          <p:cNvGrpSpPr/>
          <p:nvPr/>
        </p:nvGrpSpPr>
        <p:grpSpPr>
          <a:xfrm rot="10800000">
            <a:off x="699784" y="2533656"/>
            <a:ext cx="1912946" cy="3842896"/>
            <a:chOff x="277456" y="685573"/>
            <a:chExt cx="1912946" cy="6180591"/>
          </a:xfrm>
          <a:solidFill>
            <a:schemeClr val="bg1"/>
          </a:solidFill>
        </p:grpSpPr>
        <p:sp>
          <p:nvSpPr>
            <p:cNvPr id="127" name="Rectangle 126">
              <a:extLst>
                <a:ext uri="{FF2B5EF4-FFF2-40B4-BE49-F238E27FC236}">
                  <a16:creationId xmlns:a16="http://schemas.microsoft.com/office/drawing/2014/main" id="{03B24CE8-4C1A-3C7D-9B0C-0FEBE64CA3A8}"/>
                </a:ext>
              </a:extLst>
            </p:cNvPr>
            <p:cNvSpPr/>
            <p:nvPr/>
          </p:nvSpPr>
          <p:spPr>
            <a:xfrm>
              <a:off x="551543" y="685573"/>
              <a:ext cx="1364949" cy="61724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8" name="Rectangle 127">
              <a:extLst>
                <a:ext uri="{FF2B5EF4-FFF2-40B4-BE49-F238E27FC236}">
                  <a16:creationId xmlns:a16="http://schemas.microsoft.com/office/drawing/2014/main" id="{C622A38D-9B6C-E200-27D4-6027F67957DA}"/>
                </a:ext>
              </a:extLst>
            </p:cNvPr>
            <p:cNvSpPr/>
            <p:nvPr/>
          </p:nvSpPr>
          <p:spPr>
            <a:xfrm>
              <a:off x="2040100" y="693737"/>
              <a:ext cx="150302" cy="61724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1" name="Rectangle 130">
              <a:extLst>
                <a:ext uri="{FF2B5EF4-FFF2-40B4-BE49-F238E27FC236}">
                  <a16:creationId xmlns:a16="http://schemas.microsoft.com/office/drawing/2014/main" id="{9782001C-F622-A177-63B9-C924A575E54D}"/>
                </a:ext>
              </a:extLst>
            </p:cNvPr>
            <p:cNvSpPr/>
            <p:nvPr/>
          </p:nvSpPr>
          <p:spPr>
            <a:xfrm>
              <a:off x="277456" y="685573"/>
              <a:ext cx="150302" cy="61724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35" name="Picture 134" descr="A picture containing text&#10;&#10;Description automatically generated">
            <a:extLst>
              <a:ext uri="{FF2B5EF4-FFF2-40B4-BE49-F238E27FC236}">
                <a16:creationId xmlns:a16="http://schemas.microsoft.com/office/drawing/2014/main" id="{DF294D5A-4FFB-7237-930F-F02E99E1389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8102" y="1847303"/>
            <a:ext cx="2765384" cy="1336054"/>
          </a:xfrm>
          <a:prstGeom prst="rect">
            <a:avLst/>
          </a:prstGeom>
        </p:spPr>
      </p:pic>
      <p:sp>
        <p:nvSpPr>
          <p:cNvPr id="136" name="TextBox 135">
            <a:extLst>
              <a:ext uri="{FF2B5EF4-FFF2-40B4-BE49-F238E27FC236}">
                <a16:creationId xmlns:a16="http://schemas.microsoft.com/office/drawing/2014/main" id="{F475292F-7A94-F9BC-578B-23E1C5B55A3C}"/>
              </a:ext>
            </a:extLst>
          </p:cNvPr>
          <p:cNvSpPr txBox="1"/>
          <p:nvPr/>
        </p:nvSpPr>
        <p:spPr>
          <a:xfrm>
            <a:off x="1024410" y="3258421"/>
            <a:ext cx="126750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Black" panose="020B0A04020102020204" pitchFamily="34" charset="0"/>
                <a:ea typeface="+mn-ea"/>
                <a:cs typeface="+mn-cs"/>
              </a:rPr>
              <a:t>PREMIER PARTNERS</a:t>
            </a:r>
          </a:p>
        </p:txBody>
      </p:sp>
      <p:pic>
        <p:nvPicPr>
          <p:cNvPr id="139" name="Picture 138">
            <a:extLst>
              <a:ext uri="{FF2B5EF4-FFF2-40B4-BE49-F238E27FC236}">
                <a16:creationId xmlns:a16="http://schemas.microsoft.com/office/drawing/2014/main" id="{F476682F-40B3-CD96-8197-4004A5136929}"/>
              </a:ext>
            </a:extLst>
          </p:cNvPr>
          <p:cNvPicPr>
            <a:picLocks noChangeAspect="1"/>
          </p:cNvPicPr>
          <p:nvPr/>
        </p:nvPicPr>
        <p:blipFill>
          <a:blip r:embed="rId4" cstate="screen">
            <a:extLst>
              <a:ext uri="{BEBA8EAE-BF5A-486C-A8C5-ECC9F3942E4B}">
                <a14:imgProps xmlns:a14="http://schemas.microsoft.com/office/drawing/2010/main">
                  <a14:imgLayer r:embed="rId5">
                    <a14:imgEffect>
                      <a14:saturation sat="0"/>
                    </a14:imgEffect>
                    <a14:imgEffect>
                      <a14:brightnessContrast contrast="25000"/>
                    </a14:imgEffect>
                  </a14:imgLayer>
                </a14:imgProps>
              </a:ext>
              <a:ext uri="{28A0092B-C50C-407E-A947-70E740481C1C}">
                <a14:useLocalDpi xmlns:a14="http://schemas.microsoft.com/office/drawing/2010/main"/>
              </a:ext>
            </a:extLst>
          </a:blip>
          <a:srcRect/>
          <a:stretch/>
        </p:blipFill>
        <p:spPr>
          <a:xfrm>
            <a:off x="1182158" y="3883419"/>
            <a:ext cx="963618" cy="621859"/>
          </a:xfrm>
          <a:prstGeom prst="rect">
            <a:avLst/>
          </a:prstGeom>
        </p:spPr>
      </p:pic>
      <p:pic>
        <p:nvPicPr>
          <p:cNvPr id="140" name="Picture 139" descr="Logo&#10;&#10;Description automatically generated">
            <a:extLst>
              <a:ext uri="{FF2B5EF4-FFF2-40B4-BE49-F238E27FC236}">
                <a16:creationId xmlns:a16="http://schemas.microsoft.com/office/drawing/2014/main" id="{6EB63B3B-274C-D8D9-E25C-8D4EA35721A9}"/>
              </a:ext>
            </a:extLst>
          </p:cNvPr>
          <p:cNvPicPr>
            <a:picLocks noChangeAspect="1"/>
          </p:cNvPicPr>
          <p:nvPr/>
        </p:nvPicPr>
        <p:blipFill>
          <a:blip r:embed="rId6" cstate="screen">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a:ext>
            </a:extLst>
          </a:blip>
          <a:stretch>
            <a:fillRect/>
          </a:stretch>
        </p:blipFill>
        <p:spPr>
          <a:xfrm>
            <a:off x="1165007" y="4758788"/>
            <a:ext cx="987354" cy="309776"/>
          </a:xfrm>
          <a:prstGeom prst="rect">
            <a:avLst/>
          </a:prstGeom>
        </p:spPr>
      </p:pic>
      <p:pic>
        <p:nvPicPr>
          <p:cNvPr id="141" name="Picture 140" descr="Shape&#10;&#10;Description automatically generated with medium confidence">
            <a:extLst>
              <a:ext uri="{FF2B5EF4-FFF2-40B4-BE49-F238E27FC236}">
                <a16:creationId xmlns:a16="http://schemas.microsoft.com/office/drawing/2014/main" id="{195D1AE5-343F-925E-56C4-C8F3B275F2DE}"/>
              </a:ext>
            </a:extLst>
          </p:cNvPr>
          <p:cNvPicPr>
            <a:picLocks noChangeAspect="1"/>
          </p:cNvPicPr>
          <p:nvPr/>
        </p:nvPicPr>
        <p:blipFill>
          <a:blip r:embed="rId8" cstate="screen">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a:ext>
            </a:extLst>
          </a:blip>
          <a:stretch>
            <a:fillRect/>
          </a:stretch>
        </p:blipFill>
        <p:spPr>
          <a:xfrm>
            <a:off x="1153564" y="5919772"/>
            <a:ext cx="1029944" cy="347451"/>
          </a:xfrm>
          <a:prstGeom prst="rect">
            <a:avLst/>
          </a:prstGeom>
        </p:spPr>
      </p:pic>
      <p:pic>
        <p:nvPicPr>
          <p:cNvPr id="142" name="Picture 141" descr="Logo&#10;&#10;Description automatically generated">
            <a:extLst>
              <a:ext uri="{FF2B5EF4-FFF2-40B4-BE49-F238E27FC236}">
                <a16:creationId xmlns:a16="http://schemas.microsoft.com/office/drawing/2014/main" id="{A4934D45-27A0-D300-AFEC-E2451BBBBCE2}"/>
              </a:ext>
            </a:extLst>
          </p:cNvPr>
          <p:cNvPicPr>
            <a:picLocks noChangeAspect="1"/>
          </p:cNvPicPr>
          <p:nvPr/>
        </p:nvPicPr>
        <p:blipFill>
          <a:blip r:embed="rId10" cstate="screen">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a:ext>
            </a:extLst>
          </a:blip>
          <a:stretch>
            <a:fillRect/>
          </a:stretch>
        </p:blipFill>
        <p:spPr>
          <a:xfrm>
            <a:off x="1136756" y="5430517"/>
            <a:ext cx="1028076" cy="180770"/>
          </a:xfrm>
          <a:prstGeom prst="rect">
            <a:avLst/>
          </a:prstGeom>
        </p:spPr>
      </p:pic>
      <p:sp>
        <p:nvSpPr>
          <p:cNvPr id="105" name="TextBox 104">
            <a:extLst>
              <a:ext uri="{FF2B5EF4-FFF2-40B4-BE49-F238E27FC236}">
                <a16:creationId xmlns:a16="http://schemas.microsoft.com/office/drawing/2014/main" id="{FDC1F398-14BA-C685-EFBB-85785DCFB98B}"/>
              </a:ext>
            </a:extLst>
          </p:cNvPr>
          <p:cNvSpPr txBox="1"/>
          <p:nvPr/>
        </p:nvSpPr>
        <p:spPr>
          <a:xfrm>
            <a:off x="-1185" y="345388"/>
            <a:ext cx="12192000" cy="1384803"/>
          </a:xfrm>
          <a:prstGeom prst="rect">
            <a:avLst/>
          </a:prstGeom>
          <a:noFill/>
        </p:spPr>
        <p:txBody>
          <a:bodyPr wrap="square" rtlCol="0">
            <a:spAutoFit/>
          </a:bodyPr>
          <a:lstStyle/>
          <a:p>
            <a:pPr marL="0" marR="0" lvl="0" indent="0" algn="ctr" defTabSz="914400" rtl="0" eaLnBrk="1" fontAlgn="auto" latinLnBrk="0" hangingPunct="1">
              <a:lnSpc>
                <a:spcPts val="4980"/>
              </a:lnSpc>
              <a:spcBef>
                <a:spcPts val="0"/>
              </a:spcBef>
              <a:spcAft>
                <a:spcPts val="0"/>
              </a:spcAft>
              <a:buClrTx/>
              <a:buSzTx/>
              <a:buFontTx/>
              <a:buNone/>
              <a:tabLst/>
              <a:defRPr/>
            </a:pPr>
            <a:r>
              <a:rPr kumimoji="0" lang="en-US" sz="5400" b="1" u="none" strike="noStrike" kern="1200" cap="none" spc="300" normalizeH="0" baseline="0" noProof="0">
                <a:ln>
                  <a:noFill/>
                </a:ln>
                <a:solidFill>
                  <a:prstClr val="white"/>
                </a:solidFill>
                <a:effectLst/>
                <a:uLnTx/>
                <a:uFillTx/>
                <a:latin typeface="Stainless Black" pitchFamily="2" charset="77"/>
                <a:cs typeface="Arial" panose="020B0604020202020204" pitchFamily="34" charset="0"/>
              </a:rPr>
              <a:t>NASCAR OFFICIAL</a:t>
            </a:r>
          </a:p>
          <a:p>
            <a:pPr marL="0" marR="0" lvl="0" indent="0" algn="ctr" defTabSz="914400" rtl="0" eaLnBrk="1" fontAlgn="auto" latinLnBrk="0" hangingPunct="1">
              <a:lnSpc>
                <a:spcPts val="4980"/>
              </a:lnSpc>
              <a:spcBef>
                <a:spcPts val="0"/>
              </a:spcBef>
              <a:spcAft>
                <a:spcPts val="0"/>
              </a:spcAft>
              <a:buClrTx/>
              <a:buSzTx/>
              <a:buFontTx/>
              <a:buNone/>
              <a:tabLst/>
              <a:defRPr/>
            </a:pPr>
            <a:r>
              <a:rPr kumimoji="0" lang="en-US" sz="5400" b="1" u="none" strike="noStrike" kern="1200" cap="none" spc="300" normalizeH="0" baseline="0" noProof="0">
                <a:ln>
                  <a:noFill/>
                </a:ln>
                <a:solidFill>
                  <a:prstClr val="white"/>
                </a:solidFill>
                <a:effectLst/>
                <a:uLnTx/>
                <a:uFillTx/>
                <a:latin typeface="Stainless Black" pitchFamily="2" charset="77"/>
                <a:cs typeface="Arial" panose="020B0604020202020204" pitchFamily="34" charset="0"/>
              </a:rPr>
              <a:t>LEAGUE PARTNERS</a:t>
            </a:r>
          </a:p>
        </p:txBody>
      </p:sp>
      <p:grpSp>
        <p:nvGrpSpPr>
          <p:cNvPr id="2" name="Group 1">
            <a:extLst>
              <a:ext uri="{FF2B5EF4-FFF2-40B4-BE49-F238E27FC236}">
                <a16:creationId xmlns:a16="http://schemas.microsoft.com/office/drawing/2014/main" id="{1D95320B-CEBE-2BB1-B2E3-537136E03ED5}"/>
              </a:ext>
            </a:extLst>
          </p:cNvPr>
          <p:cNvGrpSpPr/>
          <p:nvPr/>
        </p:nvGrpSpPr>
        <p:grpSpPr>
          <a:xfrm>
            <a:off x="3241951" y="2324291"/>
            <a:ext cx="8843786" cy="4047185"/>
            <a:chOff x="3506356" y="2255577"/>
            <a:chExt cx="8245790" cy="3773524"/>
          </a:xfrm>
        </p:grpSpPr>
        <p:pic>
          <p:nvPicPr>
            <p:cNvPr id="4" name="Picture 3">
              <a:extLst>
                <a:ext uri="{FF2B5EF4-FFF2-40B4-BE49-F238E27FC236}">
                  <a16:creationId xmlns:a16="http://schemas.microsoft.com/office/drawing/2014/main" id="{12F26600-9679-E83D-96D7-63F90A3EB57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421900" y="4949727"/>
              <a:ext cx="393654" cy="407998"/>
            </a:xfrm>
            <a:prstGeom prst="rect">
              <a:avLst/>
            </a:prstGeom>
          </p:spPr>
        </p:pic>
        <p:pic>
          <p:nvPicPr>
            <p:cNvPr id="5" name="Picture 4">
              <a:extLst>
                <a:ext uri="{FF2B5EF4-FFF2-40B4-BE49-F238E27FC236}">
                  <a16:creationId xmlns:a16="http://schemas.microsoft.com/office/drawing/2014/main" id="{9524F526-1961-EB65-756A-86E321455ADA}"/>
                </a:ext>
              </a:extLst>
            </p:cNvPr>
            <p:cNvPicPr>
              <a:picLocks noChangeAspect="1"/>
            </p:cNvPicPr>
            <p:nvPr/>
          </p:nvPicPr>
          <p:blipFill>
            <a:blip r:embed="rId13" cstate="screen">
              <a:extLst>
                <a:ext uri="{28A0092B-C50C-407E-A947-70E740481C1C}">
                  <a14:useLocalDpi xmlns:a14="http://schemas.microsoft.com/office/drawing/2010/main"/>
                </a:ext>
              </a:extLst>
            </a:blip>
            <a:srcRect/>
            <a:stretch/>
          </p:blipFill>
          <p:spPr>
            <a:xfrm>
              <a:off x="5432421" y="3007288"/>
              <a:ext cx="760222" cy="427624"/>
            </a:xfrm>
            <a:prstGeom prst="rect">
              <a:avLst/>
            </a:prstGeom>
          </p:spPr>
        </p:pic>
        <p:pic>
          <p:nvPicPr>
            <p:cNvPr id="6" name="Picture 5">
              <a:extLst>
                <a:ext uri="{FF2B5EF4-FFF2-40B4-BE49-F238E27FC236}">
                  <a16:creationId xmlns:a16="http://schemas.microsoft.com/office/drawing/2014/main" id="{770592F6-248C-8F6F-3B49-28F2B938A0A3}"/>
                </a:ext>
              </a:extLst>
            </p:cNvPr>
            <p:cNvPicPr>
              <a:picLocks noChangeAspect="1"/>
            </p:cNvPicPr>
            <p:nvPr/>
          </p:nvPicPr>
          <p:blipFill>
            <a:blip r:embed="rId14" cstate="print">
              <a:extLst>
                <a:ext uri="{BEBA8EAE-BF5A-486C-A8C5-ECC9F3942E4B}">
                  <a14:imgProps xmlns:a14="http://schemas.microsoft.com/office/drawing/2010/main">
                    <a14:imgLayer r:embed="rId15">
                      <a14:imgEffect>
                        <a14:brightnessContrast bright="100000"/>
                      </a14:imgEffect>
                    </a14:imgLayer>
                  </a14:imgProps>
                </a:ext>
                <a:ext uri="{28A0092B-C50C-407E-A947-70E740481C1C}">
                  <a14:useLocalDpi xmlns:a14="http://schemas.microsoft.com/office/drawing/2010/main"/>
                </a:ext>
              </a:extLst>
            </a:blip>
            <a:stretch>
              <a:fillRect/>
            </a:stretch>
          </p:blipFill>
          <p:spPr>
            <a:xfrm>
              <a:off x="6460900" y="3094367"/>
              <a:ext cx="839677" cy="223914"/>
            </a:xfrm>
            <a:prstGeom prst="rect">
              <a:avLst/>
            </a:prstGeom>
          </p:spPr>
        </p:pic>
        <p:pic>
          <p:nvPicPr>
            <p:cNvPr id="7" name="Picture 6">
              <a:extLst>
                <a:ext uri="{FF2B5EF4-FFF2-40B4-BE49-F238E27FC236}">
                  <a16:creationId xmlns:a16="http://schemas.microsoft.com/office/drawing/2014/main" id="{A27D8CEE-E18B-F144-D149-DFC620D342AC}"/>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6340220" y="3745168"/>
              <a:ext cx="957464" cy="202792"/>
            </a:xfrm>
            <a:prstGeom prst="rect">
              <a:avLst/>
            </a:prstGeom>
          </p:spPr>
        </p:pic>
        <p:pic>
          <p:nvPicPr>
            <p:cNvPr id="8" name="Picture 7">
              <a:extLst>
                <a:ext uri="{FF2B5EF4-FFF2-40B4-BE49-F238E27FC236}">
                  <a16:creationId xmlns:a16="http://schemas.microsoft.com/office/drawing/2014/main" id="{4D55EDEB-5C46-89C6-4D4C-40358FDBB265}"/>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9534150" y="3746419"/>
              <a:ext cx="1002408" cy="182939"/>
            </a:xfrm>
            <a:prstGeom prst="rect">
              <a:avLst/>
            </a:prstGeom>
          </p:spPr>
        </p:pic>
        <p:pic>
          <p:nvPicPr>
            <p:cNvPr id="9" name="Picture 8">
              <a:extLst>
                <a:ext uri="{FF2B5EF4-FFF2-40B4-BE49-F238E27FC236}">
                  <a16:creationId xmlns:a16="http://schemas.microsoft.com/office/drawing/2014/main" id="{1E3EC09E-FF00-7093-B7C8-FA5CCCD1C34D}"/>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7639761" y="3727313"/>
              <a:ext cx="750342" cy="246363"/>
            </a:xfrm>
            <a:prstGeom prst="rect">
              <a:avLst/>
            </a:prstGeom>
          </p:spPr>
        </p:pic>
        <p:pic>
          <p:nvPicPr>
            <p:cNvPr id="10" name="Picture 9">
              <a:extLst>
                <a:ext uri="{FF2B5EF4-FFF2-40B4-BE49-F238E27FC236}">
                  <a16:creationId xmlns:a16="http://schemas.microsoft.com/office/drawing/2014/main" id="{A9DF3108-F8C6-07E6-73FA-4FF0198480CE}"/>
                </a:ext>
              </a:extLst>
            </p:cNvPr>
            <p:cNvPicPr>
              <a:picLocks noChangeAspect="1"/>
            </p:cNvPicPr>
            <p:nvPr/>
          </p:nvPicPr>
          <p:blipFill>
            <a:blip r:embed="rId19" cstate="screen">
              <a:extLst>
                <a:ext uri="{BEBA8EAE-BF5A-486C-A8C5-ECC9F3942E4B}">
                  <a14:imgProps xmlns:a14="http://schemas.microsoft.com/office/drawing/2010/main">
                    <a14:imgLayer r:embed="rId20">
                      <a14:imgEffect>
                        <a14:brightnessContrast bright="100000"/>
                      </a14:imgEffect>
                    </a14:imgLayer>
                  </a14:imgProps>
                </a:ext>
                <a:ext uri="{28A0092B-C50C-407E-A947-70E740481C1C}">
                  <a14:useLocalDpi xmlns:a14="http://schemas.microsoft.com/office/drawing/2010/main"/>
                </a:ext>
              </a:extLst>
            </a:blip>
            <a:stretch>
              <a:fillRect/>
            </a:stretch>
          </p:blipFill>
          <p:spPr>
            <a:xfrm>
              <a:off x="4338758" y="4334773"/>
              <a:ext cx="633820" cy="311100"/>
            </a:xfrm>
            <a:prstGeom prst="rect">
              <a:avLst/>
            </a:prstGeom>
          </p:spPr>
        </p:pic>
        <p:pic>
          <p:nvPicPr>
            <p:cNvPr id="11" name="Picture 10">
              <a:extLst>
                <a:ext uri="{FF2B5EF4-FFF2-40B4-BE49-F238E27FC236}">
                  <a16:creationId xmlns:a16="http://schemas.microsoft.com/office/drawing/2014/main" id="{525608EA-AD62-EF01-3522-B071A9E81F89}"/>
                </a:ext>
              </a:extLst>
            </p:cNvPr>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5233381" y="4367231"/>
              <a:ext cx="616912" cy="241624"/>
            </a:xfrm>
            <a:prstGeom prst="rect">
              <a:avLst/>
            </a:prstGeom>
          </p:spPr>
        </p:pic>
        <p:pic>
          <p:nvPicPr>
            <p:cNvPr id="12" name="Picture 11">
              <a:extLst>
                <a:ext uri="{FF2B5EF4-FFF2-40B4-BE49-F238E27FC236}">
                  <a16:creationId xmlns:a16="http://schemas.microsoft.com/office/drawing/2014/main" id="{089952A5-A099-81C8-6251-9FF206CA3B23}"/>
                </a:ext>
              </a:extLst>
            </p:cNvPr>
            <p:cNvPicPr>
              <a:picLocks noChangeAspect="1"/>
            </p:cNvPicPr>
            <p:nvPr/>
          </p:nvPicPr>
          <p:blipFill>
            <a:blip r:embed="rId22" cstate="screen">
              <a:extLst>
                <a:ext uri="{28A0092B-C50C-407E-A947-70E740481C1C}">
                  <a14:useLocalDpi xmlns:a14="http://schemas.microsoft.com/office/drawing/2010/main"/>
                </a:ext>
              </a:extLst>
            </a:blip>
            <a:srcRect/>
            <a:stretch/>
          </p:blipFill>
          <p:spPr>
            <a:xfrm>
              <a:off x="10741223" y="5028146"/>
              <a:ext cx="1010923" cy="192671"/>
            </a:xfrm>
            <a:prstGeom prst="rect">
              <a:avLst/>
            </a:prstGeom>
          </p:spPr>
        </p:pic>
        <p:pic>
          <p:nvPicPr>
            <p:cNvPr id="13" name="Picture 12">
              <a:extLst>
                <a:ext uri="{FF2B5EF4-FFF2-40B4-BE49-F238E27FC236}">
                  <a16:creationId xmlns:a16="http://schemas.microsoft.com/office/drawing/2014/main" id="{79DE661C-9EF3-A047-B8DD-3E43FB59728F}"/>
                </a:ext>
              </a:extLst>
            </p:cNvPr>
            <p:cNvPicPr>
              <a:picLocks noChangeAspect="1"/>
            </p:cNvPicPr>
            <p:nvPr/>
          </p:nvPicPr>
          <p:blipFill>
            <a:blip r:embed="rId23" cstate="print">
              <a:extLst>
                <a:ext uri="{BEBA8EAE-BF5A-486C-A8C5-ECC9F3942E4B}">
                  <a14:imgProps xmlns:a14="http://schemas.microsoft.com/office/drawing/2010/main">
                    <a14:imgLayer r:embed="rId24">
                      <a14:imgEffect>
                        <a14:brightnessContrast bright="100000"/>
                      </a14:imgEffect>
                    </a14:imgLayer>
                  </a14:imgProps>
                </a:ext>
                <a:ext uri="{28A0092B-C50C-407E-A947-70E740481C1C}">
                  <a14:useLocalDpi xmlns:a14="http://schemas.microsoft.com/office/drawing/2010/main"/>
                </a:ext>
              </a:extLst>
            </a:blip>
            <a:stretch>
              <a:fillRect/>
            </a:stretch>
          </p:blipFill>
          <p:spPr>
            <a:xfrm>
              <a:off x="9207678" y="4424314"/>
              <a:ext cx="892695" cy="176294"/>
            </a:xfrm>
            <a:prstGeom prst="rect">
              <a:avLst/>
            </a:prstGeom>
          </p:spPr>
        </p:pic>
        <p:pic>
          <p:nvPicPr>
            <p:cNvPr id="14" name="Picture 13">
              <a:extLst>
                <a:ext uri="{FF2B5EF4-FFF2-40B4-BE49-F238E27FC236}">
                  <a16:creationId xmlns:a16="http://schemas.microsoft.com/office/drawing/2014/main" id="{2134BD20-13A2-8591-067E-9D91C48446D3}"/>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5484169" y="3782783"/>
              <a:ext cx="611311" cy="172696"/>
            </a:xfrm>
            <a:prstGeom prst="rect">
              <a:avLst/>
            </a:prstGeom>
          </p:spPr>
        </p:pic>
        <p:pic>
          <p:nvPicPr>
            <p:cNvPr id="15" name="Picture 14">
              <a:extLst>
                <a:ext uri="{FF2B5EF4-FFF2-40B4-BE49-F238E27FC236}">
                  <a16:creationId xmlns:a16="http://schemas.microsoft.com/office/drawing/2014/main" id="{6734780E-9077-5D2E-100E-062AF145DD40}"/>
                </a:ext>
              </a:extLst>
            </p:cNvPr>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a:off x="6185707" y="4399516"/>
              <a:ext cx="938168" cy="201092"/>
            </a:xfrm>
            <a:prstGeom prst="rect">
              <a:avLst/>
            </a:prstGeom>
          </p:spPr>
        </p:pic>
        <p:pic>
          <p:nvPicPr>
            <p:cNvPr id="16" name="Picture 15">
              <a:extLst>
                <a:ext uri="{FF2B5EF4-FFF2-40B4-BE49-F238E27FC236}">
                  <a16:creationId xmlns:a16="http://schemas.microsoft.com/office/drawing/2014/main" id="{E2DA1516-2F6F-4972-12DA-D22A8D366664}"/>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8571006" y="3698362"/>
              <a:ext cx="680819" cy="255309"/>
            </a:xfrm>
            <a:prstGeom prst="rect">
              <a:avLst/>
            </a:prstGeom>
          </p:spPr>
        </p:pic>
        <p:pic>
          <p:nvPicPr>
            <p:cNvPr id="17" name="Picture 16">
              <a:extLst>
                <a:ext uri="{FF2B5EF4-FFF2-40B4-BE49-F238E27FC236}">
                  <a16:creationId xmlns:a16="http://schemas.microsoft.com/office/drawing/2014/main" id="{0D99FFC8-A1C2-5911-DB83-F32C1C671B94}"/>
                </a:ext>
              </a:extLst>
            </p:cNvPr>
            <p:cNvPicPr>
              <a:picLocks noChangeAspect="1"/>
            </p:cNvPicPr>
            <p:nvPr/>
          </p:nvPicPr>
          <p:blipFill>
            <a:blip r:embed="rId28" cstate="screen">
              <a:extLst>
                <a:ext uri="{28A0092B-C50C-407E-A947-70E740481C1C}">
                  <a14:useLocalDpi xmlns:a14="http://schemas.microsoft.com/office/drawing/2010/main"/>
                </a:ext>
              </a:extLst>
            </a:blip>
            <a:srcRect/>
            <a:stretch/>
          </p:blipFill>
          <p:spPr>
            <a:xfrm>
              <a:off x="10877071" y="3674026"/>
              <a:ext cx="784834" cy="293459"/>
            </a:xfrm>
            <a:prstGeom prst="rect">
              <a:avLst/>
            </a:prstGeom>
          </p:spPr>
        </p:pic>
        <p:pic>
          <p:nvPicPr>
            <p:cNvPr id="18" name="Picture 17">
              <a:extLst>
                <a:ext uri="{FF2B5EF4-FFF2-40B4-BE49-F238E27FC236}">
                  <a16:creationId xmlns:a16="http://schemas.microsoft.com/office/drawing/2014/main" id="{BBCC9188-4DD1-069A-6F0C-CACBCFE3986B}"/>
                </a:ext>
              </a:extLst>
            </p:cNvPr>
            <p:cNvPicPr>
              <a:picLocks noChangeAspect="1"/>
            </p:cNvPicPr>
            <p:nvPr/>
          </p:nvPicPr>
          <p:blipFill>
            <a:blip r:embed="rId29" cstate="print">
              <a:extLst>
                <a:ext uri="{BEBA8EAE-BF5A-486C-A8C5-ECC9F3942E4B}">
                  <a14:imgProps xmlns:a14="http://schemas.microsoft.com/office/drawing/2010/main">
                    <a14:imgLayer r:embed="rId30">
                      <a14:imgEffect>
                        <a14:brightnessContrast bright="100000"/>
                      </a14:imgEffect>
                    </a14:imgLayer>
                  </a14:imgProps>
                </a:ext>
                <a:ext uri="{28A0092B-C50C-407E-A947-70E740481C1C}">
                  <a14:useLocalDpi xmlns:a14="http://schemas.microsoft.com/office/drawing/2010/main"/>
                </a:ext>
              </a:extLst>
            </a:blip>
            <a:stretch>
              <a:fillRect/>
            </a:stretch>
          </p:blipFill>
          <p:spPr>
            <a:xfrm>
              <a:off x="5697667" y="5103486"/>
              <a:ext cx="1093024" cy="94729"/>
            </a:xfrm>
            <a:prstGeom prst="rect">
              <a:avLst/>
            </a:prstGeom>
          </p:spPr>
        </p:pic>
        <p:pic>
          <p:nvPicPr>
            <p:cNvPr id="19" name="Picture 18">
              <a:extLst>
                <a:ext uri="{FF2B5EF4-FFF2-40B4-BE49-F238E27FC236}">
                  <a16:creationId xmlns:a16="http://schemas.microsoft.com/office/drawing/2014/main" id="{E9E16577-7CC8-25B6-3CE8-1AF7A786D49D}"/>
                </a:ext>
              </a:extLst>
            </p:cNvPr>
            <p:cNvPicPr>
              <a:picLocks noChangeAspect="1"/>
            </p:cNvPicPr>
            <p:nvPr/>
          </p:nvPicPr>
          <p:blipFill>
            <a:blip r:embed="rId31" cstate="screen">
              <a:extLst>
                <a:ext uri="{28A0092B-C50C-407E-A947-70E740481C1C}">
                  <a14:useLocalDpi xmlns:a14="http://schemas.microsoft.com/office/drawing/2010/main"/>
                </a:ext>
              </a:extLst>
            </a:blip>
            <a:srcRect/>
            <a:stretch/>
          </p:blipFill>
          <p:spPr>
            <a:xfrm>
              <a:off x="7405144" y="5631819"/>
              <a:ext cx="684383" cy="308681"/>
            </a:xfrm>
            <a:prstGeom prst="rect">
              <a:avLst/>
            </a:prstGeom>
          </p:spPr>
        </p:pic>
        <p:pic>
          <p:nvPicPr>
            <p:cNvPr id="20" name="Picture 19">
              <a:extLst>
                <a:ext uri="{FF2B5EF4-FFF2-40B4-BE49-F238E27FC236}">
                  <a16:creationId xmlns:a16="http://schemas.microsoft.com/office/drawing/2014/main" id="{F2CE2471-EA85-A1C8-063C-23F86FA5A7FF}"/>
                </a:ext>
              </a:extLst>
            </p:cNvPr>
            <p:cNvPicPr>
              <a:picLocks noChangeAspect="1"/>
            </p:cNvPicPr>
            <p:nvPr/>
          </p:nvPicPr>
          <p:blipFill>
            <a:blip r:embed="rId32" cstate="screen">
              <a:extLst>
                <a:ext uri="{BEBA8EAE-BF5A-486C-A8C5-ECC9F3942E4B}">
                  <a14:imgProps xmlns:a14="http://schemas.microsoft.com/office/drawing/2010/main">
                    <a14:imgLayer r:embed="rId33">
                      <a14:imgEffect>
                        <a14:brightnessContrast bright="100000"/>
                      </a14:imgEffect>
                    </a14:imgLayer>
                  </a14:imgProps>
                </a:ext>
                <a:ext uri="{28A0092B-C50C-407E-A947-70E740481C1C}">
                  <a14:useLocalDpi xmlns:a14="http://schemas.microsoft.com/office/drawing/2010/main"/>
                </a:ext>
              </a:extLst>
            </a:blip>
            <a:stretch>
              <a:fillRect/>
            </a:stretch>
          </p:blipFill>
          <p:spPr>
            <a:xfrm>
              <a:off x="8690000" y="3087693"/>
              <a:ext cx="741744" cy="256521"/>
            </a:xfrm>
            <a:prstGeom prst="rect">
              <a:avLst/>
            </a:prstGeom>
          </p:spPr>
        </p:pic>
        <p:pic>
          <p:nvPicPr>
            <p:cNvPr id="21" name="Picture 20">
              <a:extLst>
                <a:ext uri="{FF2B5EF4-FFF2-40B4-BE49-F238E27FC236}">
                  <a16:creationId xmlns:a16="http://schemas.microsoft.com/office/drawing/2014/main" id="{A8B0752E-A23B-BE76-73D9-2E16AD7D6024}"/>
                </a:ext>
              </a:extLst>
            </p:cNvPr>
            <p:cNvPicPr>
              <a:picLocks noChangeAspect="1"/>
            </p:cNvPicPr>
            <p:nvPr/>
          </p:nvPicPr>
          <p:blipFill>
            <a:blip r:embed="rId34" cstate="screen">
              <a:extLst>
                <a:ext uri="{28A0092B-C50C-407E-A947-70E740481C1C}">
                  <a14:useLocalDpi xmlns:a14="http://schemas.microsoft.com/office/drawing/2010/main"/>
                </a:ext>
              </a:extLst>
            </a:blip>
            <a:stretch>
              <a:fillRect/>
            </a:stretch>
          </p:blipFill>
          <p:spPr>
            <a:xfrm>
              <a:off x="4433294" y="3641183"/>
              <a:ext cx="766724" cy="415159"/>
            </a:xfrm>
            <a:prstGeom prst="rect">
              <a:avLst/>
            </a:prstGeom>
          </p:spPr>
        </p:pic>
        <p:pic>
          <p:nvPicPr>
            <p:cNvPr id="22" name="Picture 21">
              <a:extLst>
                <a:ext uri="{FF2B5EF4-FFF2-40B4-BE49-F238E27FC236}">
                  <a16:creationId xmlns:a16="http://schemas.microsoft.com/office/drawing/2014/main" id="{E9299A88-FF34-472B-A8D3-8AE8D0FEBB9B}"/>
                </a:ext>
              </a:extLst>
            </p:cNvPr>
            <p:cNvPicPr>
              <a:picLocks noChangeAspect="1"/>
            </p:cNvPicPr>
            <p:nvPr/>
          </p:nvPicPr>
          <p:blipFill>
            <a:blip r:embed="rId35" cstate="screen">
              <a:extLst>
                <a:ext uri="{28A0092B-C50C-407E-A947-70E740481C1C}">
                  <a14:useLocalDpi xmlns:a14="http://schemas.microsoft.com/office/drawing/2010/main"/>
                </a:ext>
              </a:extLst>
            </a:blip>
            <a:srcRect/>
            <a:stretch/>
          </p:blipFill>
          <p:spPr>
            <a:xfrm>
              <a:off x="9414676" y="5698138"/>
              <a:ext cx="959913" cy="239981"/>
            </a:xfrm>
            <a:prstGeom prst="rect">
              <a:avLst/>
            </a:prstGeom>
          </p:spPr>
        </p:pic>
        <p:pic>
          <p:nvPicPr>
            <p:cNvPr id="23" name="Picture 22">
              <a:extLst>
                <a:ext uri="{FF2B5EF4-FFF2-40B4-BE49-F238E27FC236}">
                  <a16:creationId xmlns:a16="http://schemas.microsoft.com/office/drawing/2014/main" id="{0C1C057D-1055-FD70-2F22-DB8F6F63EE85}"/>
                </a:ext>
              </a:extLst>
            </p:cNvPr>
            <p:cNvPicPr>
              <a:picLocks noChangeAspect="1"/>
            </p:cNvPicPr>
            <p:nvPr/>
          </p:nvPicPr>
          <p:blipFill>
            <a:blip r:embed="rId36" cstate="screen">
              <a:clrChange>
                <a:clrFrom>
                  <a:srgbClr val="050001"/>
                </a:clrFrom>
                <a:clrTo>
                  <a:srgbClr val="050001">
                    <a:alpha val="0"/>
                  </a:srgbClr>
                </a:clrTo>
              </a:clrChange>
              <a:extLst>
                <a:ext uri="{28A0092B-C50C-407E-A947-70E740481C1C}">
                  <a14:useLocalDpi xmlns:a14="http://schemas.microsoft.com/office/drawing/2010/main"/>
                </a:ext>
              </a:extLst>
            </a:blip>
            <a:stretch>
              <a:fillRect/>
            </a:stretch>
          </p:blipFill>
          <p:spPr>
            <a:xfrm>
              <a:off x="7374657" y="4171664"/>
              <a:ext cx="480786" cy="643563"/>
            </a:xfrm>
            <a:prstGeom prst="rect">
              <a:avLst/>
            </a:prstGeom>
          </p:spPr>
        </p:pic>
        <p:pic>
          <p:nvPicPr>
            <p:cNvPr id="24" name="Picture 23">
              <a:extLst>
                <a:ext uri="{FF2B5EF4-FFF2-40B4-BE49-F238E27FC236}">
                  <a16:creationId xmlns:a16="http://schemas.microsoft.com/office/drawing/2014/main" id="{4F7FE4D7-6939-393A-B74F-F5C21BDC60FE}"/>
                </a:ext>
              </a:extLst>
            </p:cNvPr>
            <p:cNvPicPr>
              <a:picLocks noChangeAspect="1"/>
            </p:cNvPicPr>
            <p:nvPr/>
          </p:nvPicPr>
          <p:blipFill>
            <a:blip r:embed="rId37" cstate="print">
              <a:extLst>
                <a:ext uri="{BEBA8EAE-BF5A-486C-A8C5-ECC9F3942E4B}">
                  <a14:imgProps xmlns:a14="http://schemas.microsoft.com/office/drawing/2010/main">
                    <a14:imgLayer r:embed="rId38">
                      <a14:imgEffect>
                        <a14:brightnessContrast bright="100000"/>
                      </a14:imgEffect>
                    </a14:imgLayer>
                  </a14:imgProps>
                </a:ext>
                <a:ext uri="{28A0092B-C50C-407E-A947-70E740481C1C}">
                  <a14:useLocalDpi xmlns:a14="http://schemas.microsoft.com/office/drawing/2010/main"/>
                </a:ext>
              </a:extLst>
            </a:blip>
            <a:stretch>
              <a:fillRect/>
            </a:stretch>
          </p:blipFill>
          <p:spPr>
            <a:xfrm>
              <a:off x="8560574" y="2490157"/>
              <a:ext cx="700658" cy="188871"/>
            </a:xfrm>
            <a:prstGeom prst="rect">
              <a:avLst/>
            </a:prstGeom>
          </p:spPr>
        </p:pic>
        <p:pic>
          <p:nvPicPr>
            <p:cNvPr id="25" name="Picture 24">
              <a:extLst>
                <a:ext uri="{FF2B5EF4-FFF2-40B4-BE49-F238E27FC236}">
                  <a16:creationId xmlns:a16="http://schemas.microsoft.com/office/drawing/2014/main" id="{87BE3466-8006-7B50-35F3-D6E88206F360}"/>
                </a:ext>
              </a:extLst>
            </p:cNvPr>
            <p:cNvPicPr>
              <a:picLocks noChangeAspect="1"/>
            </p:cNvPicPr>
            <p:nvPr/>
          </p:nvPicPr>
          <p:blipFill>
            <a:blip r:embed="rId39" cstate="screen">
              <a:extLst>
                <a:ext uri="{28A0092B-C50C-407E-A947-70E740481C1C}">
                  <a14:useLocalDpi xmlns:a14="http://schemas.microsoft.com/office/drawing/2010/main"/>
                </a:ext>
              </a:extLst>
            </a:blip>
            <a:srcRect/>
            <a:stretch/>
          </p:blipFill>
          <p:spPr>
            <a:xfrm>
              <a:off x="10697650" y="3101897"/>
              <a:ext cx="943519" cy="190309"/>
            </a:xfrm>
            <a:prstGeom prst="rect">
              <a:avLst/>
            </a:prstGeom>
          </p:spPr>
        </p:pic>
        <p:pic>
          <p:nvPicPr>
            <p:cNvPr id="26" name="Picture 2" descr="Image result for pnc bank logo png">
              <a:extLst>
                <a:ext uri="{FF2B5EF4-FFF2-40B4-BE49-F238E27FC236}">
                  <a16:creationId xmlns:a16="http://schemas.microsoft.com/office/drawing/2014/main" id="{9A2CF9D7-415A-94E7-A64A-C3DB57D17EA1}"/>
                </a:ext>
              </a:extLst>
            </p:cNvPr>
            <p:cNvPicPr>
              <a:picLocks noChangeAspect="1" noChangeArrowheads="1"/>
            </p:cNvPicPr>
            <p:nvPr/>
          </p:nvPicPr>
          <p:blipFill rotWithShape="1">
            <a:blip r:embed="rId40" cstate="screen">
              <a:extLst>
                <a:ext uri="{28A0092B-C50C-407E-A947-70E740481C1C}">
                  <a14:useLocalDpi xmlns:a14="http://schemas.microsoft.com/office/drawing/2010/main"/>
                </a:ext>
              </a:extLst>
            </a:blip>
            <a:srcRect/>
            <a:stretch/>
          </p:blipFill>
          <p:spPr bwMode="auto">
            <a:xfrm>
              <a:off x="3539960" y="4959660"/>
              <a:ext cx="594551" cy="36023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23942E00-0FBB-B742-90AC-358AB5D0772D}"/>
                </a:ext>
              </a:extLst>
            </p:cNvPr>
            <p:cNvPicPr>
              <a:picLocks noChangeAspect="1"/>
            </p:cNvPicPr>
            <p:nvPr/>
          </p:nvPicPr>
          <p:blipFill>
            <a:blip r:embed="rId41" cstate="print">
              <a:extLst>
                <a:ext uri="{28A0092B-C50C-407E-A947-70E740481C1C}">
                  <a14:useLocalDpi xmlns:a14="http://schemas.microsoft.com/office/drawing/2010/main"/>
                </a:ext>
              </a:extLst>
            </a:blip>
            <a:stretch>
              <a:fillRect/>
            </a:stretch>
          </p:blipFill>
          <p:spPr>
            <a:xfrm>
              <a:off x="4268221" y="5549191"/>
              <a:ext cx="775086" cy="479910"/>
            </a:xfrm>
            <a:prstGeom prst="rect">
              <a:avLst/>
            </a:prstGeom>
          </p:spPr>
        </p:pic>
        <p:pic>
          <p:nvPicPr>
            <p:cNvPr id="28" name="Picture 27">
              <a:extLst>
                <a:ext uri="{FF2B5EF4-FFF2-40B4-BE49-F238E27FC236}">
                  <a16:creationId xmlns:a16="http://schemas.microsoft.com/office/drawing/2014/main" id="{8C13297E-D986-8DA3-8F7A-A453464B4872}"/>
                </a:ext>
              </a:extLst>
            </p:cNvPr>
            <p:cNvPicPr>
              <a:picLocks noChangeAspect="1"/>
            </p:cNvPicPr>
            <p:nvPr/>
          </p:nvPicPr>
          <p:blipFill>
            <a:blip r:embed="rId42" cstate="screen">
              <a:extLst>
                <a:ext uri="{28A0092B-C50C-407E-A947-70E740481C1C}">
                  <a14:useLocalDpi xmlns:a14="http://schemas.microsoft.com/office/drawing/2010/main"/>
                </a:ext>
              </a:extLst>
            </a:blip>
            <a:srcRect/>
            <a:stretch/>
          </p:blipFill>
          <p:spPr>
            <a:xfrm>
              <a:off x="8090981" y="4364800"/>
              <a:ext cx="906127" cy="272660"/>
            </a:xfrm>
            <a:prstGeom prst="rect">
              <a:avLst/>
            </a:prstGeom>
          </p:spPr>
        </p:pic>
        <p:pic>
          <p:nvPicPr>
            <p:cNvPr id="29" name="Picture 2">
              <a:extLst>
                <a:ext uri="{FF2B5EF4-FFF2-40B4-BE49-F238E27FC236}">
                  <a16:creationId xmlns:a16="http://schemas.microsoft.com/office/drawing/2014/main" id="{797C6B16-74FD-27E2-D909-CC3384265825}"/>
                </a:ext>
              </a:extLst>
            </p:cNvPr>
            <p:cNvPicPr>
              <a:picLocks noChangeAspect="1" noChangeArrowheads="1"/>
            </p:cNvPicPr>
            <p:nvPr/>
          </p:nvPicPr>
          <p:blipFill>
            <a:blip r:embed="rId43" cstate="screen">
              <a:extLst>
                <a:ext uri="{28A0092B-C50C-407E-A947-70E740481C1C}">
                  <a14:useLocalDpi xmlns:a14="http://schemas.microsoft.com/office/drawing/2010/main"/>
                </a:ext>
              </a:extLst>
            </a:blip>
            <a:srcRect/>
            <a:stretch/>
          </p:blipFill>
          <p:spPr bwMode="auto">
            <a:xfrm>
              <a:off x="8290753" y="5652304"/>
              <a:ext cx="952410" cy="20764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A close up of a logo&#10;&#10;Description automatically generated">
              <a:extLst>
                <a:ext uri="{FF2B5EF4-FFF2-40B4-BE49-F238E27FC236}">
                  <a16:creationId xmlns:a16="http://schemas.microsoft.com/office/drawing/2014/main" id="{349FE165-AEE7-318E-99C5-415CD914412D}"/>
                </a:ext>
              </a:extLst>
            </p:cNvPr>
            <p:cNvPicPr>
              <a:picLocks noChangeAspect="1"/>
            </p:cNvPicPr>
            <p:nvPr/>
          </p:nvPicPr>
          <p:blipFill rotWithShape="1">
            <a:blip r:embed="rId44" cstate="screen">
              <a:extLst>
                <a:ext uri="{28A0092B-C50C-407E-A947-70E740481C1C}">
                  <a14:useLocalDpi xmlns:a14="http://schemas.microsoft.com/office/drawing/2010/main"/>
                </a:ext>
              </a:extLst>
            </a:blip>
            <a:srcRect/>
            <a:stretch/>
          </p:blipFill>
          <p:spPr>
            <a:xfrm>
              <a:off x="11042690" y="4239297"/>
              <a:ext cx="705200" cy="506048"/>
            </a:xfrm>
            <a:prstGeom prst="rect">
              <a:avLst/>
            </a:prstGeom>
          </p:spPr>
        </p:pic>
        <p:pic>
          <p:nvPicPr>
            <p:cNvPr id="31" name="Picture 2">
              <a:extLst>
                <a:ext uri="{FF2B5EF4-FFF2-40B4-BE49-F238E27FC236}">
                  <a16:creationId xmlns:a16="http://schemas.microsoft.com/office/drawing/2014/main" id="{D2277E4A-F8B9-F1E0-1651-81DDF49A71A8}"/>
                </a:ext>
              </a:extLst>
            </p:cNvPr>
            <p:cNvPicPr>
              <a:picLocks noChangeAspect="1" noChangeArrowheads="1"/>
            </p:cNvPicPr>
            <p:nvPr/>
          </p:nvPicPr>
          <p:blipFill>
            <a:blip r:embed="rId45" cstate="screen">
              <a:extLst>
                <a:ext uri="{28A0092B-C50C-407E-A947-70E740481C1C}">
                  <a14:useLocalDpi xmlns:a14="http://schemas.microsoft.com/office/drawing/2010/main"/>
                </a:ext>
              </a:extLst>
            </a:blip>
            <a:srcRect/>
            <a:stretch/>
          </p:blipFill>
          <p:spPr bwMode="auto">
            <a:xfrm>
              <a:off x="7594558" y="2431764"/>
              <a:ext cx="630923" cy="37769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MGM Resorts Launches BetMGM Mobile App in Nevada">
              <a:extLst>
                <a:ext uri="{FF2B5EF4-FFF2-40B4-BE49-F238E27FC236}">
                  <a16:creationId xmlns:a16="http://schemas.microsoft.com/office/drawing/2014/main" id="{7443E5B4-5815-B1CF-5801-7A56CDE57EBB}"/>
                </a:ext>
              </a:extLst>
            </p:cNvPr>
            <p:cNvPicPr>
              <a:picLocks noChangeAspect="1" noChangeArrowheads="1"/>
            </p:cNvPicPr>
            <p:nvPr/>
          </p:nvPicPr>
          <p:blipFill rotWithShape="1">
            <a:blip r:embed="rId46" cstate="screen">
              <a:extLst>
                <a:ext uri="{28A0092B-C50C-407E-A947-70E740481C1C}">
                  <a14:useLocalDpi xmlns:a14="http://schemas.microsoft.com/office/drawing/2010/main"/>
                </a:ext>
              </a:extLst>
            </a:blip>
            <a:srcRect/>
            <a:stretch/>
          </p:blipFill>
          <p:spPr bwMode="auto">
            <a:xfrm>
              <a:off x="9603463" y="2317454"/>
              <a:ext cx="631126" cy="41871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 descr="Graphical user interface, text, application&#10;&#10;Description automatically generated">
              <a:extLst>
                <a:ext uri="{FF2B5EF4-FFF2-40B4-BE49-F238E27FC236}">
                  <a16:creationId xmlns:a16="http://schemas.microsoft.com/office/drawing/2014/main" id="{EB3A6533-070B-E768-E4A1-94CF2844CF75}"/>
                </a:ext>
              </a:extLst>
            </p:cNvPr>
            <p:cNvPicPr>
              <a:picLocks noChangeAspect="1"/>
            </p:cNvPicPr>
            <p:nvPr/>
          </p:nvPicPr>
          <p:blipFill>
            <a:blip r:embed="rId47"/>
            <a:stretch>
              <a:fillRect/>
            </a:stretch>
          </p:blipFill>
          <p:spPr>
            <a:xfrm>
              <a:off x="5462080" y="2255577"/>
              <a:ext cx="820266" cy="582388"/>
            </a:xfrm>
            <a:prstGeom prst="rect">
              <a:avLst/>
            </a:prstGeom>
          </p:spPr>
        </p:pic>
        <p:pic>
          <p:nvPicPr>
            <p:cNvPr id="34" name="Picture 2" descr="Doordash Logo transparent PNG - StickPNG">
              <a:extLst>
                <a:ext uri="{FF2B5EF4-FFF2-40B4-BE49-F238E27FC236}">
                  <a16:creationId xmlns:a16="http://schemas.microsoft.com/office/drawing/2014/main" id="{2B00DB96-BC56-4E0F-6896-70A791F96697}"/>
                </a:ext>
              </a:extLst>
            </p:cNvPr>
            <p:cNvPicPr>
              <a:picLocks noChangeAspect="1" noChangeArrowheads="1"/>
            </p:cNvPicPr>
            <p:nvPr/>
          </p:nvPicPr>
          <p:blipFill>
            <a:blip r:embed="rId48" cstate="screen">
              <a:extLst>
                <a:ext uri="{28A0092B-C50C-407E-A947-70E740481C1C}">
                  <a14:useLocalDpi xmlns:a14="http://schemas.microsoft.com/office/drawing/2010/main"/>
                </a:ext>
              </a:extLst>
            </a:blip>
            <a:srcRect/>
            <a:stretch>
              <a:fillRect/>
            </a:stretch>
          </p:blipFill>
          <p:spPr bwMode="auto">
            <a:xfrm>
              <a:off x="3554566" y="3564061"/>
              <a:ext cx="636952" cy="63695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a:extLst>
                <a:ext uri="{FF2B5EF4-FFF2-40B4-BE49-F238E27FC236}">
                  <a16:creationId xmlns:a16="http://schemas.microsoft.com/office/drawing/2014/main" id="{19A3AE2B-147B-3682-434E-9344220B86E3}"/>
                </a:ext>
              </a:extLst>
            </p:cNvPr>
            <p:cNvPicPr>
              <a:picLocks noChangeAspect="1" noChangeArrowheads="1"/>
            </p:cNvPicPr>
            <p:nvPr/>
          </p:nvPicPr>
          <p:blipFill>
            <a:blip r:embed="rId49" cstate="screen">
              <a:extLst>
                <a:ext uri="{28A0092B-C50C-407E-A947-70E740481C1C}">
                  <a14:useLocalDpi xmlns:a14="http://schemas.microsoft.com/office/drawing/2010/main"/>
                </a:ext>
              </a:extLst>
            </a:blip>
            <a:srcRect/>
            <a:stretch/>
          </p:blipFill>
          <p:spPr bwMode="auto">
            <a:xfrm>
              <a:off x="6360448" y="5688301"/>
              <a:ext cx="809271" cy="23203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descr="A picture containing text, clipart, tableware, vector graphics&#10;&#10;Description automatically generated">
              <a:extLst>
                <a:ext uri="{FF2B5EF4-FFF2-40B4-BE49-F238E27FC236}">
                  <a16:creationId xmlns:a16="http://schemas.microsoft.com/office/drawing/2014/main" id="{644EC06D-9A7D-B560-97F0-16C1C09248DD}"/>
                </a:ext>
              </a:extLst>
            </p:cNvPr>
            <p:cNvPicPr>
              <a:picLocks noChangeAspect="1"/>
            </p:cNvPicPr>
            <p:nvPr/>
          </p:nvPicPr>
          <p:blipFill>
            <a:blip r:embed="rId50" cstate="screen">
              <a:extLst>
                <a:ext uri="{BEBA8EAE-BF5A-486C-A8C5-ECC9F3942E4B}">
                  <a14:imgProps xmlns:a14="http://schemas.microsoft.com/office/drawing/2010/main">
                    <a14:imgLayer r:embed="rId51">
                      <a14:imgEffect>
                        <a14:brightnessContrast bright="100000"/>
                      </a14:imgEffect>
                    </a14:imgLayer>
                  </a14:imgProps>
                </a:ext>
                <a:ext uri="{28A0092B-C50C-407E-A947-70E740481C1C}">
                  <a14:useLocalDpi xmlns:a14="http://schemas.microsoft.com/office/drawing/2010/main"/>
                </a:ext>
              </a:extLst>
            </a:blip>
            <a:stretch>
              <a:fillRect/>
            </a:stretch>
          </p:blipFill>
          <p:spPr>
            <a:xfrm>
              <a:off x="8255995" y="5024343"/>
              <a:ext cx="795896" cy="295555"/>
            </a:xfrm>
            <a:prstGeom prst="rect">
              <a:avLst/>
            </a:prstGeom>
          </p:spPr>
        </p:pic>
        <p:pic>
          <p:nvPicPr>
            <p:cNvPr id="37" name="Picture 24">
              <a:extLst>
                <a:ext uri="{FF2B5EF4-FFF2-40B4-BE49-F238E27FC236}">
                  <a16:creationId xmlns:a16="http://schemas.microsoft.com/office/drawing/2014/main" id="{712566E4-EE25-FBE2-6F22-C3BD54EB161D}"/>
                </a:ext>
              </a:extLst>
            </p:cNvPr>
            <p:cNvPicPr>
              <a:picLocks noChangeAspect="1"/>
            </p:cNvPicPr>
            <p:nvPr/>
          </p:nvPicPr>
          <p:blipFill>
            <a:blip r:embed="rId52" cstate="screen">
              <a:extLst>
                <a:ext uri="{28A0092B-C50C-407E-A947-70E740481C1C}">
                  <a14:useLocalDpi xmlns:a14="http://schemas.microsoft.com/office/drawing/2010/main"/>
                </a:ext>
              </a:extLst>
            </a:blip>
            <a:srcRect/>
            <a:stretch/>
          </p:blipFill>
          <p:spPr>
            <a:xfrm>
              <a:off x="3511945" y="3081754"/>
              <a:ext cx="818319" cy="250944"/>
            </a:xfrm>
            <a:prstGeom prst="rect">
              <a:avLst/>
            </a:prstGeom>
          </p:spPr>
        </p:pic>
        <p:pic>
          <p:nvPicPr>
            <p:cNvPr id="38" name="Picture 37">
              <a:extLst>
                <a:ext uri="{FF2B5EF4-FFF2-40B4-BE49-F238E27FC236}">
                  <a16:creationId xmlns:a16="http://schemas.microsoft.com/office/drawing/2014/main" id="{E1999789-C8FD-7FD9-2276-A2449CB04CF7}"/>
                </a:ext>
              </a:extLst>
            </p:cNvPr>
            <p:cNvPicPr>
              <a:picLocks noChangeAspect="1"/>
            </p:cNvPicPr>
            <p:nvPr/>
          </p:nvPicPr>
          <p:blipFill rotWithShape="1">
            <a:blip r:embed="rId53" cstate="screen">
              <a:extLst>
                <a:ext uri="{BEBA8EAE-BF5A-486C-A8C5-ECC9F3942E4B}">
                  <a14:imgProps xmlns:a14="http://schemas.microsoft.com/office/drawing/2010/main">
                    <a14:imgLayer r:embed="rId54">
                      <a14:imgEffect>
                        <a14:brightnessContrast bright="100000" contrast="100000"/>
                      </a14:imgEffect>
                    </a14:imgLayer>
                  </a14:imgProps>
                </a:ext>
                <a:ext uri="{28A0092B-C50C-407E-A947-70E740481C1C}">
                  <a14:useLocalDpi xmlns:a14="http://schemas.microsoft.com/office/drawing/2010/main"/>
                </a:ext>
              </a:extLst>
            </a:blip>
            <a:srcRect/>
            <a:stretch/>
          </p:blipFill>
          <p:spPr>
            <a:xfrm>
              <a:off x="5657147" y="5689174"/>
              <a:ext cx="529911" cy="149448"/>
            </a:xfrm>
            <a:prstGeom prst="rect">
              <a:avLst/>
            </a:prstGeom>
          </p:spPr>
        </p:pic>
        <p:pic>
          <p:nvPicPr>
            <p:cNvPr id="39" name="Picture 38">
              <a:extLst>
                <a:ext uri="{FF2B5EF4-FFF2-40B4-BE49-F238E27FC236}">
                  <a16:creationId xmlns:a16="http://schemas.microsoft.com/office/drawing/2014/main" id="{5F24E631-3013-D246-B947-6187BD17F907}"/>
                </a:ext>
              </a:extLst>
            </p:cNvPr>
            <p:cNvPicPr>
              <a:picLocks noChangeAspect="1"/>
            </p:cNvPicPr>
            <p:nvPr/>
          </p:nvPicPr>
          <p:blipFill rotWithShape="1">
            <a:blip r:embed="rId55" cstate="screen">
              <a:extLst>
                <a:ext uri="{28A0092B-C50C-407E-A947-70E740481C1C}">
                  <a14:useLocalDpi xmlns:a14="http://schemas.microsoft.com/office/drawing/2010/main"/>
                </a:ext>
              </a:extLst>
            </a:blip>
            <a:srcRect/>
            <a:stretch/>
          </p:blipFill>
          <p:spPr>
            <a:xfrm>
              <a:off x="5172970" y="5606033"/>
              <a:ext cx="481736" cy="370235"/>
            </a:xfrm>
            <a:prstGeom prst="rect">
              <a:avLst/>
            </a:prstGeom>
          </p:spPr>
        </p:pic>
        <p:pic>
          <p:nvPicPr>
            <p:cNvPr id="40" name="Picture 39" descr="Text, logo&#10;&#10;Description automatically generated">
              <a:extLst>
                <a:ext uri="{FF2B5EF4-FFF2-40B4-BE49-F238E27FC236}">
                  <a16:creationId xmlns:a16="http://schemas.microsoft.com/office/drawing/2014/main" id="{EDCC6C7A-BE48-966E-BA67-352CD816C36E}"/>
                </a:ext>
              </a:extLst>
            </p:cNvPr>
            <p:cNvPicPr>
              <a:picLocks noChangeAspect="1"/>
            </p:cNvPicPr>
            <p:nvPr/>
          </p:nvPicPr>
          <p:blipFill>
            <a:blip r:embed="rId56" cstate="screen">
              <a:extLst>
                <a:ext uri="{28A0092B-C50C-407E-A947-70E740481C1C}">
                  <a14:useLocalDpi xmlns:a14="http://schemas.microsoft.com/office/drawing/2010/main"/>
                </a:ext>
              </a:extLst>
            </a:blip>
            <a:stretch>
              <a:fillRect/>
            </a:stretch>
          </p:blipFill>
          <p:spPr>
            <a:xfrm>
              <a:off x="6718292" y="2299366"/>
              <a:ext cx="475685" cy="474758"/>
            </a:xfrm>
            <a:prstGeom prst="rect">
              <a:avLst/>
            </a:prstGeom>
          </p:spPr>
        </p:pic>
        <p:pic>
          <p:nvPicPr>
            <p:cNvPr id="41" name="Picture 40" descr="A picture containing text, plate, tableware, sign&#10;&#10;Description automatically generated">
              <a:extLst>
                <a:ext uri="{FF2B5EF4-FFF2-40B4-BE49-F238E27FC236}">
                  <a16:creationId xmlns:a16="http://schemas.microsoft.com/office/drawing/2014/main" id="{10F37773-C066-7456-E0DE-F9F59715538D}"/>
                </a:ext>
              </a:extLst>
            </p:cNvPr>
            <p:cNvPicPr>
              <a:picLocks noChangeAspect="1"/>
            </p:cNvPicPr>
            <p:nvPr/>
          </p:nvPicPr>
          <p:blipFill>
            <a:blip r:embed="rId57" cstate="screen">
              <a:extLst>
                <a:ext uri="{28A0092B-C50C-407E-A947-70E740481C1C}">
                  <a14:useLocalDpi xmlns:a14="http://schemas.microsoft.com/office/drawing/2010/main"/>
                </a:ext>
              </a:extLst>
            </a:blip>
            <a:stretch>
              <a:fillRect/>
            </a:stretch>
          </p:blipFill>
          <p:spPr>
            <a:xfrm>
              <a:off x="10048834" y="4968432"/>
              <a:ext cx="499904" cy="355765"/>
            </a:xfrm>
            <a:prstGeom prst="rect">
              <a:avLst/>
            </a:prstGeom>
          </p:spPr>
        </p:pic>
        <p:pic>
          <p:nvPicPr>
            <p:cNvPr id="42" name="Picture 2" descr="Worldwide Express Profile">
              <a:extLst>
                <a:ext uri="{FF2B5EF4-FFF2-40B4-BE49-F238E27FC236}">
                  <a16:creationId xmlns:a16="http://schemas.microsoft.com/office/drawing/2014/main" id="{F89ED23F-2813-C423-E01B-6B1FF336AE1E}"/>
                </a:ext>
              </a:extLst>
            </p:cNvPr>
            <p:cNvPicPr>
              <a:picLocks noChangeAspect="1" noChangeArrowheads="1"/>
            </p:cNvPicPr>
            <p:nvPr/>
          </p:nvPicPr>
          <p:blipFill>
            <a:blip r:embed="rId58" cstate="screen">
              <a:extLst>
                <a:ext uri="{28A0092B-C50C-407E-A947-70E740481C1C}">
                  <a14:useLocalDpi xmlns:a14="http://schemas.microsoft.com/office/drawing/2010/main"/>
                </a:ext>
              </a:extLst>
            </a:blip>
            <a:srcRect/>
            <a:stretch>
              <a:fillRect/>
            </a:stretch>
          </p:blipFill>
          <p:spPr bwMode="auto">
            <a:xfrm>
              <a:off x="10584776" y="5708272"/>
              <a:ext cx="989974" cy="181753"/>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0A57E44F-DE81-9C3E-AAE1-3E7A3CE2D587}"/>
                </a:ext>
              </a:extLst>
            </p:cNvPr>
            <p:cNvPicPr>
              <a:picLocks noChangeAspect="1"/>
            </p:cNvPicPr>
            <p:nvPr/>
          </p:nvPicPr>
          <p:blipFill>
            <a:blip r:embed="rId59" cstate="screen">
              <a:extLst>
                <a:ext uri="{28A0092B-C50C-407E-A947-70E740481C1C}">
                  <a14:useLocalDpi xmlns:a14="http://schemas.microsoft.com/office/drawing/2010/main"/>
                </a:ext>
              </a:extLst>
            </a:blip>
            <a:srcRect/>
            <a:stretch/>
          </p:blipFill>
          <p:spPr>
            <a:xfrm>
              <a:off x="7524642" y="3097850"/>
              <a:ext cx="934467" cy="237631"/>
            </a:xfrm>
            <a:prstGeom prst="rect">
              <a:avLst/>
            </a:prstGeom>
          </p:spPr>
        </p:pic>
        <p:pic>
          <p:nvPicPr>
            <p:cNvPr id="44" name="Picture 43">
              <a:extLst>
                <a:ext uri="{FF2B5EF4-FFF2-40B4-BE49-F238E27FC236}">
                  <a16:creationId xmlns:a16="http://schemas.microsoft.com/office/drawing/2014/main" id="{39B01BDB-F2B0-4DBB-194F-A047D02EEF90}"/>
                </a:ext>
              </a:extLst>
            </p:cNvPr>
            <p:cNvPicPr>
              <a:picLocks noChangeAspect="1"/>
            </p:cNvPicPr>
            <p:nvPr/>
          </p:nvPicPr>
          <p:blipFill>
            <a:blip r:embed="rId60" cstate="screen">
              <a:extLst>
                <a:ext uri="{28A0092B-C50C-407E-A947-70E740481C1C}">
                  <a14:useLocalDpi xmlns:a14="http://schemas.microsoft.com/office/drawing/2010/main"/>
                </a:ext>
              </a:extLst>
            </a:blip>
            <a:srcRect/>
            <a:stretch/>
          </p:blipFill>
          <p:spPr>
            <a:xfrm>
              <a:off x="3548333" y="4341030"/>
              <a:ext cx="559299" cy="384286"/>
            </a:xfrm>
            <a:prstGeom prst="rect">
              <a:avLst/>
            </a:prstGeom>
          </p:spPr>
        </p:pic>
        <p:pic>
          <p:nvPicPr>
            <p:cNvPr id="45" name="Picture 44">
              <a:extLst>
                <a:ext uri="{FF2B5EF4-FFF2-40B4-BE49-F238E27FC236}">
                  <a16:creationId xmlns:a16="http://schemas.microsoft.com/office/drawing/2014/main" id="{E287E674-4E1C-9D18-3A34-CF260921E764}"/>
                </a:ext>
              </a:extLst>
            </p:cNvPr>
            <p:cNvPicPr>
              <a:picLocks noChangeAspect="1"/>
            </p:cNvPicPr>
            <p:nvPr/>
          </p:nvPicPr>
          <p:blipFill rotWithShape="1">
            <a:blip r:embed="rId61" cstate="screen">
              <a:extLst>
                <a:ext uri="{28A0092B-C50C-407E-A947-70E740481C1C}">
                  <a14:useLocalDpi xmlns:a14="http://schemas.microsoft.com/office/drawing/2010/main"/>
                </a:ext>
              </a:extLst>
            </a:blip>
            <a:srcRect t="-6153" b="-6153"/>
            <a:stretch/>
          </p:blipFill>
          <p:spPr>
            <a:xfrm>
              <a:off x="10600871" y="2352926"/>
              <a:ext cx="749648" cy="353249"/>
            </a:xfrm>
            <a:prstGeom prst="rect">
              <a:avLst/>
            </a:prstGeom>
          </p:spPr>
        </p:pic>
        <p:pic>
          <p:nvPicPr>
            <p:cNvPr id="46" name="Picture 45">
              <a:extLst>
                <a:ext uri="{FF2B5EF4-FFF2-40B4-BE49-F238E27FC236}">
                  <a16:creationId xmlns:a16="http://schemas.microsoft.com/office/drawing/2014/main" id="{9962374E-AC46-BE46-597B-151F23A7CBEB}"/>
                </a:ext>
              </a:extLst>
            </p:cNvPr>
            <p:cNvPicPr>
              <a:picLocks noChangeAspect="1"/>
            </p:cNvPicPr>
            <p:nvPr/>
          </p:nvPicPr>
          <p:blipFill>
            <a:blip r:embed="rId62" cstate="screen">
              <a:extLst>
                <a:ext uri="{28A0092B-C50C-407E-A947-70E740481C1C}">
                  <a14:useLocalDpi xmlns:a14="http://schemas.microsoft.com/office/drawing/2010/main"/>
                </a:ext>
              </a:extLst>
            </a:blip>
            <a:srcRect/>
            <a:stretch/>
          </p:blipFill>
          <p:spPr>
            <a:xfrm>
              <a:off x="3511511" y="5629758"/>
              <a:ext cx="568424" cy="276884"/>
            </a:xfrm>
            <a:prstGeom prst="rect">
              <a:avLst/>
            </a:prstGeom>
          </p:spPr>
        </p:pic>
        <p:pic>
          <p:nvPicPr>
            <p:cNvPr id="47" name="Picture 46">
              <a:extLst>
                <a:ext uri="{FF2B5EF4-FFF2-40B4-BE49-F238E27FC236}">
                  <a16:creationId xmlns:a16="http://schemas.microsoft.com/office/drawing/2014/main" id="{B9EFF7BE-0028-9C87-AC47-994568C04987}"/>
                </a:ext>
              </a:extLst>
            </p:cNvPr>
            <p:cNvPicPr>
              <a:picLocks noChangeAspect="1"/>
            </p:cNvPicPr>
            <p:nvPr/>
          </p:nvPicPr>
          <p:blipFill>
            <a:blip r:embed="rId63" cstate="screen">
              <a:extLst>
                <a:ext uri="{28A0092B-C50C-407E-A947-70E740481C1C}">
                  <a14:useLocalDpi xmlns:a14="http://schemas.microsoft.com/office/drawing/2010/main"/>
                </a:ext>
              </a:extLst>
            </a:blip>
            <a:srcRect/>
            <a:stretch/>
          </p:blipFill>
          <p:spPr>
            <a:xfrm>
              <a:off x="9705971" y="3084261"/>
              <a:ext cx="734803" cy="262765"/>
            </a:xfrm>
            <a:prstGeom prst="rect">
              <a:avLst/>
            </a:prstGeom>
          </p:spPr>
        </p:pic>
        <p:pic>
          <p:nvPicPr>
            <p:cNvPr id="48" name="Picture 47">
              <a:extLst>
                <a:ext uri="{FF2B5EF4-FFF2-40B4-BE49-F238E27FC236}">
                  <a16:creationId xmlns:a16="http://schemas.microsoft.com/office/drawing/2014/main" id="{4BB3EEE3-2175-6E9D-93FC-66391D33E128}"/>
                </a:ext>
              </a:extLst>
            </p:cNvPr>
            <p:cNvPicPr>
              <a:picLocks noChangeAspect="1"/>
            </p:cNvPicPr>
            <p:nvPr/>
          </p:nvPicPr>
          <p:blipFill rotWithShape="1">
            <a:blip r:embed="rId64" cstate="screen">
              <a:extLst>
                <a:ext uri="{28A0092B-C50C-407E-A947-70E740481C1C}">
                  <a14:useLocalDpi xmlns:a14="http://schemas.microsoft.com/office/drawing/2010/main"/>
                </a:ext>
              </a:extLst>
            </a:blip>
            <a:srcRect/>
            <a:stretch/>
          </p:blipFill>
          <p:spPr>
            <a:xfrm>
              <a:off x="10300713" y="4397383"/>
              <a:ext cx="638142" cy="190631"/>
            </a:xfrm>
            <a:prstGeom prst="rect">
              <a:avLst/>
            </a:prstGeom>
          </p:spPr>
        </p:pic>
        <p:pic>
          <p:nvPicPr>
            <p:cNvPr id="49" name="Picture 48" descr="Logo&#10;&#10;Description automatically generated">
              <a:extLst>
                <a:ext uri="{FF2B5EF4-FFF2-40B4-BE49-F238E27FC236}">
                  <a16:creationId xmlns:a16="http://schemas.microsoft.com/office/drawing/2014/main" id="{B47664D1-3056-8C03-B731-E75FD5038DC5}"/>
                </a:ext>
              </a:extLst>
            </p:cNvPr>
            <p:cNvPicPr>
              <a:picLocks noChangeAspect="1"/>
            </p:cNvPicPr>
            <p:nvPr/>
          </p:nvPicPr>
          <p:blipFill>
            <a:blip r:embed="rId65" cstate="screen">
              <a:extLst>
                <a:ext uri="{28A0092B-C50C-407E-A947-70E740481C1C}">
                  <a14:useLocalDpi xmlns:a14="http://schemas.microsoft.com/office/drawing/2010/main"/>
                </a:ext>
              </a:extLst>
            </a:blip>
            <a:stretch>
              <a:fillRect/>
            </a:stretch>
          </p:blipFill>
          <p:spPr>
            <a:xfrm>
              <a:off x="4560668" y="2908808"/>
              <a:ext cx="564659" cy="564659"/>
            </a:xfrm>
            <a:prstGeom prst="rect">
              <a:avLst/>
            </a:prstGeom>
          </p:spPr>
        </p:pic>
        <p:pic>
          <p:nvPicPr>
            <p:cNvPr id="50" name="Picture 2">
              <a:extLst>
                <a:ext uri="{FF2B5EF4-FFF2-40B4-BE49-F238E27FC236}">
                  <a16:creationId xmlns:a16="http://schemas.microsoft.com/office/drawing/2014/main" id="{93B08596-3979-1AE0-6027-33F6B4C6EB41}"/>
                </a:ext>
              </a:extLst>
            </p:cNvPr>
            <p:cNvPicPr>
              <a:picLocks noChangeAspect="1" noChangeArrowheads="1"/>
            </p:cNvPicPr>
            <p:nvPr/>
          </p:nvPicPr>
          <p:blipFill>
            <a:blip r:embed="rId66" cstate="screen">
              <a:extLst>
                <a:ext uri="{28A0092B-C50C-407E-A947-70E740481C1C}">
                  <a14:useLocalDpi xmlns:a14="http://schemas.microsoft.com/office/drawing/2010/main"/>
                </a:ext>
              </a:extLst>
            </a:blip>
            <a:srcRect/>
            <a:stretch>
              <a:fillRect/>
            </a:stretch>
          </p:blipFill>
          <p:spPr bwMode="auto">
            <a:xfrm>
              <a:off x="4595692" y="2383558"/>
              <a:ext cx="601905" cy="343086"/>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descr="Graphical user interface&#10;&#10;Description automatically generated">
              <a:extLst>
                <a:ext uri="{FF2B5EF4-FFF2-40B4-BE49-F238E27FC236}">
                  <a16:creationId xmlns:a16="http://schemas.microsoft.com/office/drawing/2014/main" id="{04E4BF34-52B2-E71E-50B1-2A155D79BA32}"/>
                </a:ext>
              </a:extLst>
            </p:cNvPr>
            <p:cNvPicPr>
              <a:picLocks noChangeAspect="1"/>
            </p:cNvPicPr>
            <p:nvPr/>
          </p:nvPicPr>
          <p:blipFill rotWithShape="1">
            <a:blip r:embed="rId67" cstate="screen">
              <a:extLst>
                <a:ext uri="{28A0092B-C50C-407E-A947-70E740481C1C}">
                  <a14:useLocalDpi xmlns:a14="http://schemas.microsoft.com/office/drawing/2010/main"/>
                </a:ext>
              </a:extLst>
            </a:blip>
            <a:srcRect/>
            <a:stretch/>
          </p:blipFill>
          <p:spPr>
            <a:xfrm>
              <a:off x="4347010" y="5024802"/>
              <a:ext cx="1164656" cy="265324"/>
            </a:xfrm>
            <a:prstGeom prst="rect">
              <a:avLst/>
            </a:prstGeom>
          </p:spPr>
        </p:pic>
        <p:pic>
          <p:nvPicPr>
            <p:cNvPr id="52" name="Picture 51">
              <a:extLst>
                <a:ext uri="{FF2B5EF4-FFF2-40B4-BE49-F238E27FC236}">
                  <a16:creationId xmlns:a16="http://schemas.microsoft.com/office/drawing/2014/main" id="{07C06EB4-F204-E977-4C44-F5FBD84A0085}"/>
                </a:ext>
              </a:extLst>
            </p:cNvPr>
            <p:cNvPicPr>
              <a:picLocks noChangeAspect="1"/>
            </p:cNvPicPr>
            <p:nvPr/>
          </p:nvPicPr>
          <p:blipFill>
            <a:blip r:embed="rId68" cstate="screen">
              <a:extLst>
                <a:ext uri="{28A0092B-C50C-407E-A947-70E740481C1C}">
                  <a14:useLocalDpi xmlns:a14="http://schemas.microsoft.com/office/drawing/2010/main"/>
                </a:ext>
              </a:extLst>
            </a:blip>
            <a:stretch>
              <a:fillRect/>
            </a:stretch>
          </p:blipFill>
          <p:spPr>
            <a:xfrm>
              <a:off x="3506356" y="2415667"/>
              <a:ext cx="893096" cy="290508"/>
            </a:xfrm>
            <a:prstGeom prst="rect">
              <a:avLst/>
            </a:prstGeom>
          </p:spPr>
        </p:pic>
      </p:grpSp>
      <p:pic>
        <p:nvPicPr>
          <p:cNvPr id="53" name="Picture 52" descr="A picture containing logo&#10;&#10;Description automatically generated">
            <a:extLst>
              <a:ext uri="{FF2B5EF4-FFF2-40B4-BE49-F238E27FC236}">
                <a16:creationId xmlns:a16="http://schemas.microsoft.com/office/drawing/2014/main" id="{C994F6E6-A789-68D2-FA73-46A05ADF7136}"/>
              </a:ext>
            </a:extLst>
          </p:cNvPr>
          <p:cNvPicPr>
            <a:picLocks noChangeAspect="1"/>
          </p:cNvPicPr>
          <p:nvPr/>
        </p:nvPicPr>
        <p:blipFill>
          <a:blip r:embed="rId69" cstate="screen">
            <a:extLst>
              <a:ext uri="{28A0092B-C50C-407E-A947-70E740481C1C}">
                <a14:useLocalDpi xmlns:a14="http://schemas.microsoft.com/office/drawing/2010/main"/>
              </a:ext>
            </a:extLst>
          </a:blip>
          <a:stretch>
            <a:fillRect/>
          </a:stretch>
        </p:blipFill>
        <p:spPr>
          <a:xfrm>
            <a:off x="7095084" y="5307097"/>
            <a:ext cx="793015" cy="221123"/>
          </a:xfrm>
          <a:prstGeom prst="rect">
            <a:avLst/>
          </a:prstGeom>
        </p:spPr>
      </p:pic>
    </p:spTree>
    <p:extLst>
      <p:ext uri="{BB962C8B-B14F-4D97-AF65-F5344CB8AC3E}">
        <p14:creationId xmlns:p14="http://schemas.microsoft.com/office/powerpoint/2010/main" val="4115397463"/>
      </p:ext>
    </p:extLst>
  </p:cSld>
  <p:clrMapOvr>
    <a:masterClrMapping/>
  </p:clrMapOvr>
  <mc:AlternateContent xmlns:mc="http://schemas.openxmlformats.org/markup-compatibility/2006">
    <mc:Choice xmlns:p14="http://schemas.microsoft.com/office/powerpoint/2010/main" Requires="p14">
      <p:transition p14:dur="10" advClick="0">
        <p:zoom dir="in"/>
        <p:sndAc>
          <p:endSnd/>
        </p:sndAc>
      </p:transition>
    </mc:Choice>
    <mc:Fallback>
      <p:transition advClick="0">
        <p:zoom dir="in"/>
        <p:sndAc>
          <p:endSnd/>
        </p:sndAc>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 y="0"/>
            <a:ext cx="12190476" cy="6858856"/>
          </a:xfrm>
          <a:prstGeom prst="rect">
            <a:avLst/>
          </a:prstGeom>
        </p:spPr>
      </p:pic>
      <p:sp>
        <p:nvSpPr>
          <p:cNvPr id="4" name="Slide Number Placeholder 3"/>
          <p:cNvSpPr>
            <a:spLocks noGrp="1"/>
          </p:cNvSpPr>
          <p:nvPr>
            <p:ph type="sldNum" sz="quarter" idx="12"/>
          </p:nvPr>
        </p:nvSpPr>
        <p:spPr/>
        <p:txBody>
          <a:bodyPr/>
          <a:lstStyle/>
          <a:p>
            <a:fld id="{1F5969C1-7E0C-4623-846B-7E2E1D45B670}" type="slidenum">
              <a:rPr lang="en-US" smtClean="0"/>
              <a:t>13</a:t>
            </a:fld>
            <a:endParaRPr lang="en-US"/>
          </a:p>
        </p:txBody>
      </p:sp>
      <p:sp>
        <p:nvSpPr>
          <p:cNvPr id="12" name="TextBox 11"/>
          <p:cNvSpPr txBox="1"/>
          <p:nvPr/>
        </p:nvSpPr>
        <p:spPr>
          <a:xfrm>
            <a:off x="722326" y="44090"/>
            <a:ext cx="8972729" cy="707886"/>
          </a:xfrm>
          <a:prstGeom prst="rect">
            <a:avLst/>
          </a:prstGeom>
          <a:noFill/>
        </p:spPr>
        <p:txBody>
          <a:bodyPr wrap="square" rtlCol="0">
            <a:spAutoFit/>
          </a:bodyPr>
          <a:lstStyle/>
          <a:p>
            <a:r>
              <a:rPr lang="en-US" sz="4000" b="1" i="1">
                <a:solidFill>
                  <a:srgbClr val="006BB7"/>
                </a:solidFill>
                <a:latin typeface="Stainless Black"/>
                <a:ea typeface="Impact" charset="0"/>
                <a:cs typeface="Impact" charset="0"/>
              </a:rPr>
              <a:t>HOT PROSPECTS</a:t>
            </a:r>
          </a:p>
        </p:txBody>
      </p:sp>
      <p:sp>
        <p:nvSpPr>
          <p:cNvPr id="20" name="TextBox 19"/>
          <p:cNvSpPr txBox="1"/>
          <p:nvPr/>
        </p:nvSpPr>
        <p:spPr>
          <a:xfrm>
            <a:off x="722326" y="721419"/>
            <a:ext cx="9783749" cy="923330"/>
          </a:xfrm>
          <a:prstGeom prst="rect">
            <a:avLst/>
          </a:prstGeom>
          <a:noFill/>
        </p:spPr>
        <p:txBody>
          <a:bodyPr wrap="square" rtlCol="0">
            <a:spAutoFit/>
          </a:bodyPr>
          <a:lstStyle/>
          <a:p>
            <a:r>
              <a:rPr lang="en-US" b="1">
                <a:latin typeface="Stainless Black"/>
                <a:ea typeface="Verdana" panose="020B0604030504040204" pitchFamily="34" charset="0"/>
                <a:cs typeface="Verdana" panose="020B0604030504040204" pitchFamily="34" charset="0"/>
              </a:rPr>
              <a:t>NASCAR has always been a suburban and rural sport. There is a cultural difference between more metropolitan and more rural areas. The “Blue Collar” nature of the NASCAR fan bodes well for stations located outside major metropolitan areas and for clients catering to a “Blue Collar” lifestyle.</a:t>
            </a:r>
          </a:p>
        </p:txBody>
      </p:sp>
      <p:pic>
        <p:nvPicPr>
          <p:cNvPr id="19" name="Picture 1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13705" y="2403115"/>
            <a:ext cx="5445949" cy="373346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4" name="Picture 13">
            <a:extLst>
              <a:ext uri="{FF2B5EF4-FFF2-40B4-BE49-F238E27FC236}">
                <a16:creationId xmlns:a16="http://schemas.microsoft.com/office/drawing/2014/main" id="{922A246C-25F9-470B-9318-B37CF70BBF9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571853" y="6488615"/>
            <a:ext cx="495422" cy="274320"/>
          </a:xfrm>
          <a:prstGeom prst="rect">
            <a:avLst/>
          </a:prstGeom>
        </p:spPr>
      </p:pic>
      <p:sp>
        <p:nvSpPr>
          <p:cNvPr id="2" name="TextBox 1">
            <a:extLst>
              <a:ext uri="{FF2B5EF4-FFF2-40B4-BE49-F238E27FC236}">
                <a16:creationId xmlns:a16="http://schemas.microsoft.com/office/drawing/2014/main" id="{53D2D6C5-9B32-4783-9CAF-2D88D1A0E362}"/>
              </a:ext>
            </a:extLst>
          </p:cNvPr>
          <p:cNvSpPr txBox="1"/>
          <p:nvPr/>
        </p:nvSpPr>
        <p:spPr>
          <a:xfrm>
            <a:off x="890839" y="1687301"/>
            <a:ext cx="4895850" cy="5078313"/>
          </a:xfrm>
          <a:prstGeom prst="rect">
            <a:avLst/>
          </a:prstGeom>
          <a:noFill/>
        </p:spPr>
        <p:txBody>
          <a:bodyPr wrap="square" rtlCol="0">
            <a:spAutoFit/>
          </a:bodyPr>
          <a:lstStyle/>
          <a:p>
            <a:pPr marL="285750" indent="-285750">
              <a:buFont typeface="Arial" panose="020B0604020202020204" pitchFamily="34" charset="0"/>
              <a:buChar char="•"/>
            </a:pPr>
            <a:r>
              <a:rPr lang="en-US">
                <a:latin typeface="Stainless Black"/>
              </a:rPr>
              <a:t>Automotive</a:t>
            </a:r>
          </a:p>
          <a:p>
            <a:pPr marL="742950" lvl="1" indent="-285750">
              <a:buFont typeface="Arial" panose="020B0604020202020204" pitchFamily="34" charset="0"/>
              <a:buChar char="•"/>
            </a:pPr>
            <a:r>
              <a:rPr lang="en-US">
                <a:latin typeface="Stainless Black"/>
              </a:rPr>
              <a:t>Auto Parts (new &amp; used)</a:t>
            </a:r>
          </a:p>
          <a:p>
            <a:pPr marL="742950" lvl="1" indent="-285750">
              <a:buFont typeface="Arial" panose="020B0604020202020204" pitchFamily="34" charset="0"/>
              <a:buChar char="•"/>
            </a:pPr>
            <a:r>
              <a:rPr lang="en-US">
                <a:latin typeface="Stainless Black"/>
              </a:rPr>
              <a:t>Auto Body</a:t>
            </a:r>
          </a:p>
          <a:p>
            <a:pPr marL="742950" lvl="1" indent="-285750">
              <a:buFont typeface="Arial" panose="020B0604020202020204" pitchFamily="34" charset="0"/>
              <a:buChar char="•"/>
            </a:pPr>
            <a:r>
              <a:rPr lang="en-US">
                <a:latin typeface="Stainless Black"/>
              </a:rPr>
              <a:t>Auto Glass &amp; Transmission Shops</a:t>
            </a:r>
          </a:p>
          <a:p>
            <a:pPr marL="285750" indent="-285750">
              <a:buFont typeface="Arial" panose="020B0604020202020204" pitchFamily="34" charset="0"/>
              <a:buChar char="•"/>
            </a:pPr>
            <a:r>
              <a:rPr lang="en-US">
                <a:latin typeface="Stainless Black"/>
              </a:rPr>
              <a:t>Big Boy Toys</a:t>
            </a:r>
          </a:p>
          <a:p>
            <a:pPr marL="742950" lvl="1" indent="-285750">
              <a:buFont typeface="Arial" panose="020B0604020202020204" pitchFamily="34" charset="0"/>
              <a:buChar char="•"/>
            </a:pPr>
            <a:r>
              <a:rPr lang="en-US">
                <a:latin typeface="Stainless Black"/>
              </a:rPr>
              <a:t>Boats, ATVs &amp; Motorcycles</a:t>
            </a:r>
          </a:p>
          <a:p>
            <a:pPr marL="742950" lvl="1" indent="-285750">
              <a:buFont typeface="Arial" panose="020B0604020202020204" pitchFamily="34" charset="0"/>
              <a:buChar char="•"/>
            </a:pPr>
            <a:r>
              <a:rPr lang="en-US">
                <a:latin typeface="Stainless Black"/>
              </a:rPr>
              <a:t>Snowmobiles &amp; Personal Watercraft</a:t>
            </a:r>
          </a:p>
          <a:p>
            <a:pPr marL="285750" indent="-285750">
              <a:buFont typeface="Arial" panose="020B0604020202020204" pitchFamily="34" charset="0"/>
              <a:buChar char="•"/>
            </a:pPr>
            <a:r>
              <a:rPr lang="en-US">
                <a:latin typeface="Stainless Black"/>
              </a:rPr>
              <a:t>Outdoors</a:t>
            </a:r>
          </a:p>
          <a:p>
            <a:pPr marL="742950" lvl="1" indent="-285750">
              <a:buFont typeface="Arial" panose="020B0604020202020204" pitchFamily="34" charset="0"/>
              <a:buChar char="•"/>
            </a:pPr>
            <a:r>
              <a:rPr lang="en-US">
                <a:latin typeface="Stainless Black"/>
              </a:rPr>
              <a:t>Hunting</a:t>
            </a:r>
          </a:p>
          <a:p>
            <a:pPr marL="742950" lvl="1" indent="-285750">
              <a:buFont typeface="Arial" panose="020B0604020202020204" pitchFamily="34" charset="0"/>
              <a:buChar char="•"/>
            </a:pPr>
            <a:r>
              <a:rPr lang="en-US">
                <a:latin typeface="Stainless Black"/>
              </a:rPr>
              <a:t>Fishing</a:t>
            </a:r>
          </a:p>
          <a:p>
            <a:pPr marL="742950" lvl="1" indent="-285750">
              <a:buFont typeface="Arial" panose="020B0604020202020204" pitchFamily="34" charset="0"/>
              <a:buChar char="•"/>
            </a:pPr>
            <a:r>
              <a:rPr lang="en-US">
                <a:latin typeface="Stainless Black"/>
              </a:rPr>
              <a:t>Camping</a:t>
            </a:r>
          </a:p>
          <a:p>
            <a:pPr marL="285750" indent="-285750">
              <a:buFont typeface="Arial" panose="020B0604020202020204" pitchFamily="34" charset="0"/>
              <a:buChar char="•"/>
            </a:pPr>
            <a:r>
              <a:rPr lang="en-US">
                <a:latin typeface="Stainless Black"/>
              </a:rPr>
              <a:t>Home &amp; Garden</a:t>
            </a:r>
          </a:p>
          <a:p>
            <a:pPr marL="742950" lvl="1" indent="-285750">
              <a:buFont typeface="Arial" panose="020B0604020202020204" pitchFamily="34" charset="0"/>
              <a:buChar char="•"/>
            </a:pPr>
            <a:r>
              <a:rPr lang="en-US">
                <a:latin typeface="Stainless Black"/>
              </a:rPr>
              <a:t>Lawn Equipment</a:t>
            </a:r>
          </a:p>
          <a:p>
            <a:pPr marL="742950" lvl="1" indent="-285750">
              <a:buFont typeface="Arial" panose="020B0604020202020204" pitchFamily="34" charset="0"/>
              <a:buChar char="•"/>
            </a:pPr>
            <a:r>
              <a:rPr lang="en-US">
                <a:latin typeface="Stainless Black"/>
              </a:rPr>
              <a:t>Compact Tractors</a:t>
            </a:r>
          </a:p>
          <a:p>
            <a:pPr marL="742950" lvl="1" indent="-285750">
              <a:buFont typeface="Arial" panose="020B0604020202020204" pitchFamily="34" charset="0"/>
              <a:buChar char="•"/>
            </a:pPr>
            <a:r>
              <a:rPr lang="en-US">
                <a:latin typeface="Stainless Black"/>
              </a:rPr>
              <a:t>Power Equipment</a:t>
            </a:r>
          </a:p>
          <a:p>
            <a:pPr marL="285750" indent="-285750">
              <a:buFont typeface="Arial" panose="020B0604020202020204" pitchFamily="34" charset="0"/>
              <a:buChar char="•"/>
            </a:pPr>
            <a:r>
              <a:rPr lang="en-US">
                <a:latin typeface="Stainless Black"/>
              </a:rPr>
              <a:t>Home Improvement</a:t>
            </a:r>
          </a:p>
          <a:p>
            <a:pPr marL="742950" lvl="1" indent="-285750">
              <a:buFont typeface="Arial" panose="020B0604020202020204" pitchFamily="34" charset="0"/>
              <a:buChar char="•"/>
            </a:pPr>
            <a:r>
              <a:rPr lang="en-US">
                <a:latin typeface="Stainless Black"/>
              </a:rPr>
              <a:t>Paint Stores</a:t>
            </a:r>
          </a:p>
          <a:p>
            <a:pPr marL="285750" indent="-285750">
              <a:buFont typeface="Arial" panose="020B0604020202020204" pitchFamily="34" charset="0"/>
              <a:buChar char="•"/>
            </a:pPr>
            <a:r>
              <a:rPr lang="en-US">
                <a:latin typeface="Stainless Black"/>
              </a:rPr>
              <a:t>Jewelry &amp; Florists </a:t>
            </a:r>
          </a:p>
        </p:txBody>
      </p:sp>
    </p:spTree>
    <p:extLst>
      <p:ext uri="{BB962C8B-B14F-4D97-AF65-F5344CB8AC3E}">
        <p14:creationId xmlns:p14="http://schemas.microsoft.com/office/powerpoint/2010/main" val="3478409824"/>
      </p:ext>
    </p:extLst>
  </p:cSld>
  <p:clrMapOvr>
    <a:masterClrMapping/>
  </p:clrMapOvr>
  <mc:AlternateContent xmlns:mc="http://schemas.openxmlformats.org/markup-compatibility/2006">
    <mc:Choice xmlns:p14="http://schemas.microsoft.com/office/powerpoint/2010/main" Requires="p14">
      <p:transition p14:dur="10" advClick="0">
        <p:zoom dir="in"/>
        <p:sndAc>
          <p:endSnd/>
        </p:sndAc>
      </p:transition>
    </mc:Choice>
    <mc:Fallback>
      <p:transition advClick="0">
        <p:zoom dir="in"/>
        <p:sndAc>
          <p:endSnd/>
        </p:sndAc>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 y="0"/>
            <a:ext cx="12190476" cy="6858856"/>
          </a:xfrm>
          <a:prstGeom prst="rect">
            <a:avLst/>
          </a:prstGeom>
        </p:spPr>
      </p:pic>
      <p:sp>
        <p:nvSpPr>
          <p:cNvPr id="4" name="Slide Number Placeholder 3"/>
          <p:cNvSpPr>
            <a:spLocks noGrp="1"/>
          </p:cNvSpPr>
          <p:nvPr>
            <p:ph type="sldNum" sz="quarter" idx="12"/>
          </p:nvPr>
        </p:nvSpPr>
        <p:spPr/>
        <p:txBody>
          <a:bodyPr/>
          <a:lstStyle/>
          <a:p>
            <a:fld id="{1F5969C1-7E0C-4623-846B-7E2E1D45B670}" type="slidenum">
              <a:rPr lang="en-US" smtClean="0"/>
              <a:t>14</a:t>
            </a:fld>
            <a:endParaRPr lang="en-US"/>
          </a:p>
        </p:txBody>
      </p:sp>
      <p:sp>
        <p:nvSpPr>
          <p:cNvPr id="12" name="TextBox 11"/>
          <p:cNvSpPr txBox="1"/>
          <p:nvPr/>
        </p:nvSpPr>
        <p:spPr>
          <a:xfrm>
            <a:off x="722326" y="434615"/>
            <a:ext cx="8583599" cy="1015663"/>
          </a:xfrm>
          <a:prstGeom prst="rect">
            <a:avLst/>
          </a:prstGeom>
          <a:noFill/>
        </p:spPr>
        <p:txBody>
          <a:bodyPr wrap="square" rtlCol="0">
            <a:spAutoFit/>
          </a:bodyPr>
          <a:lstStyle/>
          <a:p>
            <a:r>
              <a:rPr lang="en-US" sz="6000" b="1">
                <a:solidFill>
                  <a:srgbClr val="006BB7"/>
                </a:solidFill>
                <a:latin typeface="Stainless Black"/>
                <a:ea typeface="Impact" charset="0"/>
                <a:cs typeface="Impact" charset="0"/>
              </a:rPr>
              <a:t>Legends Package (Limit 4)</a:t>
            </a:r>
          </a:p>
        </p:txBody>
      </p:sp>
      <p:pic>
        <p:nvPicPr>
          <p:cNvPr id="23" name="Picture 22">
            <a:extLst>
              <a:ext uri="{FF2B5EF4-FFF2-40B4-BE49-F238E27FC236}">
                <a16:creationId xmlns:a16="http://schemas.microsoft.com/office/drawing/2014/main" id="{922A246C-25F9-470B-9318-B37CF70BBF9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71853" y="6488615"/>
            <a:ext cx="495422" cy="274320"/>
          </a:xfrm>
          <a:prstGeom prst="rect">
            <a:avLst/>
          </a:prstGeom>
        </p:spPr>
      </p:pic>
      <p:pic>
        <p:nvPicPr>
          <p:cNvPr id="7" name="Picture 6">
            <a:extLst>
              <a:ext uri="{FF2B5EF4-FFF2-40B4-BE49-F238E27FC236}">
                <a16:creationId xmlns:a16="http://schemas.microsoft.com/office/drawing/2014/main" id="{32778931-84CD-4266-8110-A3D20BA544E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906211" y="2329542"/>
            <a:ext cx="3914314" cy="2472769"/>
          </a:xfrm>
          <a:prstGeom prst="rect">
            <a:avLst/>
          </a:prstGeom>
        </p:spPr>
      </p:pic>
      <p:sp>
        <p:nvSpPr>
          <p:cNvPr id="24" name="TextBox 23">
            <a:extLst>
              <a:ext uri="{FF2B5EF4-FFF2-40B4-BE49-F238E27FC236}">
                <a16:creationId xmlns:a16="http://schemas.microsoft.com/office/drawing/2014/main" id="{639E4551-76FD-47AB-861B-356A5C2919A1}"/>
              </a:ext>
            </a:extLst>
          </p:cNvPr>
          <p:cNvSpPr txBox="1"/>
          <p:nvPr/>
        </p:nvSpPr>
        <p:spPr>
          <a:xfrm>
            <a:off x="1044397" y="1383989"/>
            <a:ext cx="7114737" cy="5078313"/>
          </a:xfrm>
          <a:prstGeom prst="rect">
            <a:avLst/>
          </a:prstGeom>
          <a:noFill/>
        </p:spPr>
        <p:txBody>
          <a:bodyPr wrap="square" rtlCol="0">
            <a:spAutoFit/>
          </a:bodyPr>
          <a:lstStyle/>
          <a:p>
            <a:pPr marL="171450" indent="-171450">
              <a:buFont typeface="Wingdings" panose="05000000000000000000" pitchFamily="2" charset="2"/>
              <a:buChar char="Ø"/>
            </a:pPr>
            <a:r>
              <a:rPr lang="en-US">
                <a:latin typeface="Arial Narrow"/>
                <a:cs typeface="Arial Narrow"/>
              </a:rPr>
              <a:t>Four (4) – thirty second (:30) commercials in each race broadcast</a:t>
            </a:r>
          </a:p>
          <a:p>
            <a:pPr marL="171450" indent="-171450">
              <a:buFont typeface="Wingdings" panose="05000000000000000000" pitchFamily="2" charset="2"/>
              <a:buChar char="Ø"/>
            </a:pPr>
            <a:endParaRPr lang="en-US">
              <a:latin typeface="Arial Narrow"/>
              <a:cs typeface="Arial Narrow"/>
            </a:endParaRPr>
          </a:p>
          <a:p>
            <a:pPr marL="171450" indent="-171450">
              <a:buFont typeface="Wingdings" panose="05000000000000000000" pitchFamily="2" charset="2"/>
              <a:buChar char="Ø"/>
            </a:pPr>
            <a:r>
              <a:rPr lang="en-US">
                <a:latin typeface="Arial Narrow"/>
                <a:cs typeface="Arial Narrow"/>
              </a:rPr>
              <a:t>Weekly Hour-long sponsorship of race coverage with six (6) ten second (:10) sponsor billboards </a:t>
            </a:r>
          </a:p>
          <a:p>
            <a:pPr marL="171450" indent="-171450">
              <a:buFont typeface="Wingdings" panose="05000000000000000000" pitchFamily="2" charset="2"/>
              <a:buChar char="Ø"/>
            </a:pPr>
            <a:endParaRPr lang="en-US">
              <a:latin typeface="Arial Narrow"/>
              <a:cs typeface="Arial Narrow"/>
            </a:endParaRPr>
          </a:p>
          <a:p>
            <a:pPr marL="171450" indent="-171450">
              <a:buFont typeface="Wingdings" panose="05000000000000000000" pitchFamily="2" charset="2"/>
              <a:buChar char="Ø"/>
            </a:pPr>
            <a:r>
              <a:rPr lang="en-US">
                <a:latin typeface="Arial Narrow"/>
                <a:cs typeface="Arial Narrow"/>
              </a:rPr>
              <a:t>Rotating schedule of sponsorship of NASCAR TODAY daily at 4:45pm</a:t>
            </a:r>
          </a:p>
          <a:p>
            <a:pPr marL="171450" indent="-171450">
              <a:buFont typeface="Wingdings" panose="05000000000000000000" pitchFamily="2" charset="2"/>
              <a:buChar char="Ø"/>
            </a:pPr>
            <a:endParaRPr lang="en-US">
              <a:latin typeface="Arial Narrow"/>
              <a:cs typeface="Arial Narrow"/>
            </a:endParaRPr>
          </a:p>
          <a:p>
            <a:pPr marL="171450" indent="-171450">
              <a:buFont typeface="Wingdings" panose="05000000000000000000" pitchFamily="2" charset="2"/>
              <a:buChar char="Ø"/>
            </a:pPr>
            <a:r>
              <a:rPr lang="en-US">
                <a:latin typeface="Arial Narrow"/>
                <a:cs typeface="Arial Narrow"/>
              </a:rPr>
              <a:t>120 – thirty second (:30) commercials each month to air Mon-Sat 6am -7pm</a:t>
            </a:r>
          </a:p>
          <a:p>
            <a:pPr marL="171450" indent="-171450">
              <a:buFont typeface="Wingdings" panose="05000000000000000000" pitchFamily="2" charset="2"/>
              <a:buChar char="Ø"/>
            </a:pPr>
            <a:endParaRPr lang="en-US">
              <a:latin typeface="Arial Narrow"/>
              <a:cs typeface="Arial Narrow"/>
            </a:endParaRPr>
          </a:p>
          <a:p>
            <a:pPr marL="171450" indent="-171450">
              <a:buFont typeface="Wingdings" panose="05000000000000000000" pitchFamily="2" charset="2"/>
              <a:buChar char="Ø"/>
            </a:pPr>
            <a:r>
              <a:rPr lang="en-US">
                <a:latin typeface="Arial Narrow"/>
                <a:cs typeface="Arial Narrow"/>
              </a:rPr>
              <a:t>Company Logo &amp; website link on our NASCAR information web page</a:t>
            </a:r>
          </a:p>
          <a:p>
            <a:pPr marL="171450" indent="-171450">
              <a:buFont typeface="Wingdings" panose="05000000000000000000" pitchFamily="2" charset="2"/>
              <a:buChar char="Ø"/>
            </a:pPr>
            <a:endParaRPr lang="en-US">
              <a:latin typeface="Arial Narrow"/>
              <a:cs typeface="Arial Narrow"/>
            </a:endParaRPr>
          </a:p>
          <a:p>
            <a:pPr marL="171450" indent="-171450">
              <a:buFont typeface="Wingdings" panose="05000000000000000000" pitchFamily="2" charset="2"/>
              <a:buChar char="Ø"/>
            </a:pPr>
            <a:r>
              <a:rPr lang="en-US">
                <a:latin typeface="Arial Narrow"/>
                <a:cs typeface="Arial Narrow"/>
              </a:rPr>
              <a:t>Sponsor mention included in four (4) weekly social media pushes</a:t>
            </a:r>
          </a:p>
          <a:p>
            <a:pPr marL="171450" indent="-171450">
              <a:buFont typeface="Wingdings" panose="05000000000000000000" pitchFamily="2" charset="2"/>
              <a:buChar char="Ø"/>
            </a:pPr>
            <a:endParaRPr lang="en-US">
              <a:latin typeface="Arial Narrow"/>
              <a:cs typeface="Arial Narrow"/>
            </a:endParaRPr>
          </a:p>
          <a:p>
            <a:pPr marL="171450" indent="-171450">
              <a:buFont typeface="Wingdings" panose="05000000000000000000" pitchFamily="2" charset="2"/>
              <a:buChar char="Ø"/>
            </a:pPr>
            <a:r>
              <a:rPr lang="en-US">
                <a:latin typeface="Arial Narrow"/>
                <a:cs typeface="Arial Narrow"/>
              </a:rPr>
              <a:t>Included in forty (40) sixty second (:60) recorded promotional announcements and  forty (40) “LIVE” promotional announcements each month</a:t>
            </a:r>
          </a:p>
          <a:p>
            <a:pPr marL="171450" indent="-171450">
              <a:buFont typeface="Wingdings" panose="05000000000000000000" pitchFamily="2" charset="2"/>
              <a:buChar char="Ø"/>
            </a:pPr>
            <a:endParaRPr lang="en-US">
              <a:latin typeface="Arial Narrow"/>
              <a:cs typeface="Arial Narrow"/>
            </a:endParaRPr>
          </a:p>
          <a:p>
            <a:pPr algn="ctr"/>
            <a:r>
              <a:rPr lang="en-US" b="1">
                <a:latin typeface="Arial Narrow"/>
                <a:cs typeface="Arial Narrow"/>
              </a:rPr>
              <a:t>YOUR MONTHLY INVESTMENT</a:t>
            </a:r>
            <a:r>
              <a:rPr lang="en-US">
                <a:latin typeface="Arial Narrow"/>
                <a:cs typeface="Arial Narrow"/>
              </a:rPr>
              <a:t>:  $3,000</a:t>
            </a:r>
          </a:p>
          <a:p>
            <a:pPr algn="ctr"/>
            <a:r>
              <a:rPr lang="en-US">
                <a:latin typeface="Arial Narrow"/>
                <a:cs typeface="Arial Narrow"/>
              </a:rPr>
              <a:t>(billed February – January)</a:t>
            </a:r>
          </a:p>
        </p:txBody>
      </p:sp>
    </p:spTree>
    <p:extLst>
      <p:ext uri="{BB962C8B-B14F-4D97-AF65-F5344CB8AC3E}">
        <p14:creationId xmlns:p14="http://schemas.microsoft.com/office/powerpoint/2010/main" val="1835665353"/>
      </p:ext>
    </p:extLst>
  </p:cSld>
  <p:clrMapOvr>
    <a:masterClrMapping/>
  </p:clrMapOvr>
  <mc:AlternateContent xmlns:mc="http://schemas.openxmlformats.org/markup-compatibility/2006">
    <mc:Choice xmlns:p14="http://schemas.microsoft.com/office/powerpoint/2010/main" Requires="p14">
      <p:transition p14:dur="10" advClick="0">
        <p:zoom dir="in"/>
        <p:sndAc>
          <p:endSnd/>
        </p:sndAc>
      </p:transition>
    </mc:Choice>
    <mc:Fallback>
      <p:transition advClick="0">
        <p:zoom dir="in"/>
        <p:sndAc>
          <p:endSnd/>
        </p:sndAc>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 y="0"/>
            <a:ext cx="12190476" cy="6858856"/>
          </a:xfrm>
          <a:prstGeom prst="rect">
            <a:avLst/>
          </a:prstGeom>
        </p:spPr>
      </p:pic>
      <p:sp>
        <p:nvSpPr>
          <p:cNvPr id="4" name="Slide Number Placeholder 3"/>
          <p:cNvSpPr>
            <a:spLocks noGrp="1"/>
          </p:cNvSpPr>
          <p:nvPr>
            <p:ph type="sldNum" sz="quarter" idx="12"/>
          </p:nvPr>
        </p:nvSpPr>
        <p:spPr/>
        <p:txBody>
          <a:bodyPr/>
          <a:lstStyle/>
          <a:p>
            <a:fld id="{1F5969C1-7E0C-4623-846B-7E2E1D45B670}" type="slidenum">
              <a:rPr lang="en-US" smtClean="0"/>
              <a:t>15</a:t>
            </a:fld>
            <a:endParaRPr lang="en-US"/>
          </a:p>
        </p:txBody>
      </p:sp>
      <p:sp>
        <p:nvSpPr>
          <p:cNvPr id="12" name="TextBox 11"/>
          <p:cNvSpPr txBox="1"/>
          <p:nvPr/>
        </p:nvSpPr>
        <p:spPr>
          <a:xfrm>
            <a:off x="722326" y="625115"/>
            <a:ext cx="9421799" cy="1015663"/>
          </a:xfrm>
          <a:prstGeom prst="rect">
            <a:avLst/>
          </a:prstGeom>
          <a:noFill/>
        </p:spPr>
        <p:txBody>
          <a:bodyPr wrap="square" rtlCol="0">
            <a:spAutoFit/>
          </a:bodyPr>
          <a:lstStyle/>
          <a:p>
            <a:r>
              <a:rPr lang="en-US" sz="6000" b="1">
                <a:solidFill>
                  <a:srgbClr val="006BB7"/>
                </a:solidFill>
                <a:latin typeface="Stainless Black"/>
                <a:ea typeface="Impact" charset="0"/>
                <a:cs typeface="Impact" charset="0"/>
              </a:rPr>
              <a:t>Champions Package (Limit 6)</a:t>
            </a:r>
          </a:p>
        </p:txBody>
      </p:sp>
      <p:pic>
        <p:nvPicPr>
          <p:cNvPr id="23" name="Picture 22">
            <a:extLst>
              <a:ext uri="{FF2B5EF4-FFF2-40B4-BE49-F238E27FC236}">
                <a16:creationId xmlns:a16="http://schemas.microsoft.com/office/drawing/2014/main" id="{922A246C-25F9-470B-9318-B37CF70BBF9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71853" y="6488615"/>
            <a:ext cx="495422" cy="274320"/>
          </a:xfrm>
          <a:prstGeom prst="rect">
            <a:avLst/>
          </a:prstGeom>
        </p:spPr>
      </p:pic>
      <p:sp>
        <p:nvSpPr>
          <p:cNvPr id="24" name="TextBox 23">
            <a:extLst>
              <a:ext uri="{FF2B5EF4-FFF2-40B4-BE49-F238E27FC236}">
                <a16:creationId xmlns:a16="http://schemas.microsoft.com/office/drawing/2014/main" id="{639E4551-76FD-47AB-861B-356A5C2919A1}"/>
              </a:ext>
            </a:extLst>
          </p:cNvPr>
          <p:cNvSpPr txBox="1"/>
          <p:nvPr/>
        </p:nvSpPr>
        <p:spPr>
          <a:xfrm>
            <a:off x="977722" y="1574489"/>
            <a:ext cx="6534559" cy="3970318"/>
          </a:xfrm>
          <a:prstGeom prst="rect">
            <a:avLst/>
          </a:prstGeom>
          <a:noFill/>
        </p:spPr>
        <p:txBody>
          <a:bodyPr wrap="square" rtlCol="0">
            <a:spAutoFit/>
          </a:bodyPr>
          <a:lstStyle/>
          <a:p>
            <a:pPr marL="171450" indent="-171450">
              <a:buFont typeface="Wingdings" panose="05000000000000000000" pitchFamily="2" charset="2"/>
              <a:buChar char="Ø"/>
            </a:pPr>
            <a:r>
              <a:rPr lang="en-US">
                <a:latin typeface="Arial Narrow"/>
                <a:cs typeface="Arial Narrow"/>
              </a:rPr>
              <a:t>Three (3) thirty second (:30) commercials per race</a:t>
            </a:r>
          </a:p>
          <a:p>
            <a:pPr marL="171450" indent="-171450">
              <a:buFont typeface="Wingdings" panose="05000000000000000000" pitchFamily="2" charset="2"/>
              <a:buChar char="Ø"/>
            </a:pPr>
            <a:endParaRPr lang="en-US">
              <a:latin typeface="Arial Narrow"/>
              <a:cs typeface="Arial Narrow"/>
            </a:endParaRPr>
          </a:p>
          <a:p>
            <a:pPr marL="171450" indent="-171450">
              <a:buFont typeface="Wingdings" panose="05000000000000000000" pitchFamily="2" charset="2"/>
              <a:buChar char="Ø"/>
            </a:pPr>
            <a:r>
              <a:rPr lang="en-US">
                <a:latin typeface="Arial Narrow"/>
                <a:cs typeface="Arial Narrow"/>
              </a:rPr>
              <a:t>One (1) thirty second (:30) commercial each week in NASCAR LIVE</a:t>
            </a:r>
          </a:p>
          <a:p>
            <a:pPr marL="171450" indent="-171450">
              <a:buFont typeface="Wingdings" panose="05000000000000000000" pitchFamily="2" charset="2"/>
              <a:buChar char="Ø"/>
            </a:pPr>
            <a:endParaRPr lang="en-US">
              <a:latin typeface="Arial Narrow"/>
              <a:cs typeface="Arial Narrow"/>
            </a:endParaRPr>
          </a:p>
          <a:p>
            <a:pPr marL="171450" indent="-171450">
              <a:buFont typeface="Wingdings" panose="05000000000000000000" pitchFamily="2" charset="2"/>
              <a:buChar char="Ø"/>
            </a:pPr>
            <a:r>
              <a:rPr lang="en-US">
                <a:latin typeface="Arial Narrow"/>
                <a:cs typeface="Arial Narrow"/>
              </a:rPr>
              <a:t>80 – thirty second (:30) commercials each month to air Mon-Sat 6am -12 Midnight</a:t>
            </a:r>
          </a:p>
          <a:p>
            <a:pPr marL="171450" indent="-171450">
              <a:buFont typeface="Wingdings" panose="05000000000000000000" pitchFamily="2" charset="2"/>
              <a:buChar char="Ø"/>
            </a:pPr>
            <a:endParaRPr lang="en-US">
              <a:latin typeface="Arial Narrow"/>
              <a:cs typeface="Arial Narrow"/>
            </a:endParaRPr>
          </a:p>
          <a:p>
            <a:pPr marL="171450" indent="-171450">
              <a:buFont typeface="Wingdings" panose="05000000000000000000" pitchFamily="2" charset="2"/>
              <a:buChar char="Ø"/>
            </a:pPr>
            <a:r>
              <a:rPr lang="en-US">
                <a:latin typeface="Arial Narrow"/>
                <a:cs typeface="Arial Narrow"/>
              </a:rPr>
              <a:t>Company Logo &amp; Link on our NASCAR web page</a:t>
            </a:r>
          </a:p>
          <a:p>
            <a:pPr marL="171450" indent="-171450">
              <a:buFont typeface="Wingdings" panose="05000000000000000000" pitchFamily="2" charset="2"/>
              <a:buChar char="Ø"/>
            </a:pPr>
            <a:endParaRPr lang="en-US">
              <a:latin typeface="Arial Narrow"/>
              <a:cs typeface="Arial Narrow"/>
            </a:endParaRPr>
          </a:p>
          <a:p>
            <a:pPr marL="171450" indent="-171450">
              <a:buFont typeface="Wingdings" panose="05000000000000000000" pitchFamily="2" charset="2"/>
              <a:buChar char="Ø"/>
            </a:pPr>
            <a:r>
              <a:rPr lang="en-US">
                <a:latin typeface="Arial Narrow"/>
                <a:cs typeface="Arial Narrow"/>
              </a:rPr>
              <a:t>Included in sponsor rotation of numerous sixty second (:60) recorded &amp; “LIVE” promotional announcements each month</a:t>
            </a:r>
          </a:p>
          <a:p>
            <a:pPr marL="171450" indent="-171450">
              <a:buFont typeface="Wingdings" panose="05000000000000000000" pitchFamily="2" charset="2"/>
              <a:buChar char="Ø"/>
            </a:pPr>
            <a:endParaRPr lang="en-US">
              <a:latin typeface="Arial Narrow"/>
              <a:cs typeface="Arial Narrow"/>
            </a:endParaRPr>
          </a:p>
          <a:p>
            <a:pPr algn="ctr"/>
            <a:r>
              <a:rPr lang="en-US" b="1">
                <a:latin typeface="Arial Narrow"/>
                <a:cs typeface="Arial Narrow"/>
              </a:rPr>
              <a:t>YOUR MONTHLY INVESTMENT</a:t>
            </a:r>
            <a:r>
              <a:rPr lang="en-US">
                <a:latin typeface="Arial Narrow"/>
                <a:cs typeface="Arial Narrow"/>
              </a:rPr>
              <a:t>:  $2,000</a:t>
            </a:r>
          </a:p>
          <a:p>
            <a:pPr algn="ctr"/>
            <a:r>
              <a:rPr lang="en-US">
                <a:latin typeface="Arial Narrow"/>
                <a:cs typeface="Arial Narrow"/>
              </a:rPr>
              <a:t>(billed February – January)</a:t>
            </a:r>
          </a:p>
        </p:txBody>
      </p:sp>
      <p:pic>
        <p:nvPicPr>
          <p:cNvPr id="2" name="Picture 1">
            <a:extLst>
              <a:ext uri="{FF2B5EF4-FFF2-40B4-BE49-F238E27FC236}">
                <a16:creationId xmlns:a16="http://schemas.microsoft.com/office/drawing/2014/main" id="{BDA071C3-12AD-0F13-E4C5-4B079E3A725D}"/>
              </a:ext>
            </a:extLst>
          </p:cNvPr>
          <p:cNvPicPr>
            <a:picLocks noChangeAspect="1"/>
          </p:cNvPicPr>
          <p:nvPr/>
        </p:nvPicPr>
        <p:blipFill>
          <a:blip r:embed="rId4"/>
          <a:stretch>
            <a:fillRect/>
          </a:stretch>
        </p:blipFill>
        <p:spPr>
          <a:xfrm>
            <a:off x="7495275" y="2701212"/>
            <a:ext cx="4572000" cy="3429000"/>
          </a:xfrm>
          <a:prstGeom prst="rect">
            <a:avLst/>
          </a:prstGeom>
        </p:spPr>
      </p:pic>
    </p:spTree>
    <p:extLst>
      <p:ext uri="{BB962C8B-B14F-4D97-AF65-F5344CB8AC3E}">
        <p14:creationId xmlns:p14="http://schemas.microsoft.com/office/powerpoint/2010/main" val="2987288161"/>
      </p:ext>
    </p:extLst>
  </p:cSld>
  <p:clrMapOvr>
    <a:masterClrMapping/>
  </p:clrMapOvr>
  <mc:AlternateContent xmlns:mc="http://schemas.openxmlformats.org/markup-compatibility/2006">
    <mc:Choice xmlns:p14="http://schemas.microsoft.com/office/powerpoint/2010/main" Requires="p14">
      <p:transition p14:dur="10" advClick="0">
        <p:zoom dir="in"/>
        <p:sndAc>
          <p:endSnd/>
        </p:sndAc>
      </p:transition>
    </mc:Choice>
    <mc:Fallback>
      <p:transition advClick="0">
        <p:zoom dir="in"/>
        <p:sndAc>
          <p:endSnd/>
        </p:sndAc>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 y="0"/>
            <a:ext cx="12190476" cy="6858856"/>
          </a:xfrm>
          <a:prstGeom prst="rect">
            <a:avLst/>
          </a:prstGeom>
        </p:spPr>
      </p:pic>
      <p:sp>
        <p:nvSpPr>
          <p:cNvPr id="4" name="Slide Number Placeholder 3"/>
          <p:cNvSpPr>
            <a:spLocks noGrp="1"/>
          </p:cNvSpPr>
          <p:nvPr>
            <p:ph type="sldNum" sz="quarter" idx="12"/>
          </p:nvPr>
        </p:nvSpPr>
        <p:spPr/>
        <p:txBody>
          <a:bodyPr/>
          <a:lstStyle/>
          <a:p>
            <a:fld id="{1F5969C1-7E0C-4623-846B-7E2E1D45B670}" type="slidenum">
              <a:rPr lang="en-US" smtClean="0"/>
              <a:t>16</a:t>
            </a:fld>
            <a:endParaRPr lang="en-US"/>
          </a:p>
        </p:txBody>
      </p:sp>
      <p:sp>
        <p:nvSpPr>
          <p:cNvPr id="12" name="TextBox 11"/>
          <p:cNvSpPr txBox="1"/>
          <p:nvPr/>
        </p:nvSpPr>
        <p:spPr>
          <a:xfrm>
            <a:off x="722326" y="996590"/>
            <a:ext cx="8269274" cy="1015663"/>
          </a:xfrm>
          <a:prstGeom prst="rect">
            <a:avLst/>
          </a:prstGeom>
          <a:noFill/>
        </p:spPr>
        <p:txBody>
          <a:bodyPr wrap="square" rtlCol="0">
            <a:spAutoFit/>
          </a:bodyPr>
          <a:lstStyle/>
          <a:p>
            <a:r>
              <a:rPr lang="en-US" sz="6000" b="1">
                <a:solidFill>
                  <a:srgbClr val="006BB7"/>
                </a:solidFill>
                <a:latin typeface="Stainless Black"/>
                <a:ea typeface="Impact" charset="0"/>
                <a:cs typeface="Impact" charset="0"/>
              </a:rPr>
              <a:t>Rookie Package (Limit 8)</a:t>
            </a:r>
          </a:p>
        </p:txBody>
      </p:sp>
      <p:pic>
        <p:nvPicPr>
          <p:cNvPr id="23" name="Picture 22">
            <a:extLst>
              <a:ext uri="{FF2B5EF4-FFF2-40B4-BE49-F238E27FC236}">
                <a16:creationId xmlns:a16="http://schemas.microsoft.com/office/drawing/2014/main" id="{922A246C-25F9-470B-9318-B37CF70BBF9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71853" y="6488615"/>
            <a:ext cx="495422" cy="274320"/>
          </a:xfrm>
          <a:prstGeom prst="rect">
            <a:avLst/>
          </a:prstGeom>
        </p:spPr>
      </p:pic>
      <p:sp>
        <p:nvSpPr>
          <p:cNvPr id="24" name="TextBox 23">
            <a:extLst>
              <a:ext uri="{FF2B5EF4-FFF2-40B4-BE49-F238E27FC236}">
                <a16:creationId xmlns:a16="http://schemas.microsoft.com/office/drawing/2014/main" id="{639E4551-76FD-47AB-861B-356A5C2919A1}"/>
              </a:ext>
            </a:extLst>
          </p:cNvPr>
          <p:cNvSpPr txBox="1"/>
          <p:nvPr/>
        </p:nvSpPr>
        <p:spPr>
          <a:xfrm>
            <a:off x="977722" y="1945964"/>
            <a:ext cx="5923821" cy="3416320"/>
          </a:xfrm>
          <a:prstGeom prst="rect">
            <a:avLst/>
          </a:prstGeom>
          <a:noFill/>
        </p:spPr>
        <p:txBody>
          <a:bodyPr wrap="square" rtlCol="0">
            <a:spAutoFit/>
          </a:bodyPr>
          <a:lstStyle/>
          <a:p>
            <a:pPr marL="171450" indent="-171450">
              <a:buFont typeface="Wingdings" panose="05000000000000000000" pitchFamily="2" charset="2"/>
              <a:buChar char="Ø"/>
            </a:pPr>
            <a:r>
              <a:rPr lang="en-US">
                <a:latin typeface="Arial Narrow"/>
                <a:cs typeface="Arial Narrow"/>
              </a:rPr>
              <a:t>Two (2) – thirty second (:30) commercials in each race broadcast</a:t>
            </a:r>
          </a:p>
          <a:p>
            <a:pPr marL="171450" indent="-171450">
              <a:buFont typeface="Wingdings" panose="05000000000000000000" pitchFamily="2" charset="2"/>
              <a:buChar char="Ø"/>
            </a:pPr>
            <a:endParaRPr lang="en-US">
              <a:latin typeface="Arial Narrow"/>
              <a:cs typeface="Arial Narrow"/>
            </a:endParaRPr>
          </a:p>
          <a:p>
            <a:pPr marL="171450" indent="-171450">
              <a:buFont typeface="Wingdings" panose="05000000000000000000" pitchFamily="2" charset="2"/>
              <a:buChar char="Ø"/>
            </a:pPr>
            <a:r>
              <a:rPr lang="en-US">
                <a:latin typeface="Arial Narrow"/>
                <a:cs typeface="Arial Narrow"/>
              </a:rPr>
              <a:t>40 – thirty second (:30) commercials each month to air Mon-Sat 6am – Midnight</a:t>
            </a:r>
          </a:p>
          <a:p>
            <a:pPr marL="171450" indent="-171450">
              <a:buFont typeface="Wingdings" panose="05000000000000000000" pitchFamily="2" charset="2"/>
              <a:buChar char="Ø"/>
            </a:pPr>
            <a:endParaRPr lang="en-US">
              <a:latin typeface="Arial Narrow"/>
              <a:cs typeface="Arial Narrow"/>
            </a:endParaRPr>
          </a:p>
          <a:p>
            <a:pPr marL="171450" indent="-171450">
              <a:buFont typeface="Wingdings" panose="05000000000000000000" pitchFamily="2" charset="2"/>
              <a:buChar char="Ø"/>
            </a:pPr>
            <a:r>
              <a:rPr lang="en-US">
                <a:latin typeface="Arial Narrow"/>
                <a:cs typeface="Arial Narrow"/>
              </a:rPr>
              <a:t>Company Logo &amp; Link on our NASCAR web page</a:t>
            </a:r>
          </a:p>
          <a:p>
            <a:pPr marL="171450" indent="-171450">
              <a:buFont typeface="Wingdings" panose="05000000000000000000" pitchFamily="2" charset="2"/>
              <a:buChar char="Ø"/>
            </a:pPr>
            <a:endParaRPr lang="en-US">
              <a:latin typeface="Arial Narrow"/>
              <a:cs typeface="Arial Narrow"/>
            </a:endParaRPr>
          </a:p>
          <a:p>
            <a:pPr marL="171450" indent="-171450">
              <a:buFont typeface="Wingdings" panose="05000000000000000000" pitchFamily="2" charset="2"/>
              <a:buChar char="Ø"/>
            </a:pPr>
            <a:r>
              <a:rPr lang="en-US">
                <a:latin typeface="Arial Narrow"/>
                <a:cs typeface="Arial Narrow"/>
              </a:rPr>
              <a:t>Included in numerous “LIVE” promotional announcements each month</a:t>
            </a:r>
          </a:p>
          <a:p>
            <a:pPr marL="171450" indent="-171450">
              <a:buFont typeface="Wingdings" panose="05000000000000000000" pitchFamily="2" charset="2"/>
              <a:buChar char="Ø"/>
            </a:pPr>
            <a:endParaRPr lang="en-US">
              <a:latin typeface="Arial Narrow"/>
              <a:cs typeface="Arial Narrow"/>
            </a:endParaRPr>
          </a:p>
          <a:p>
            <a:pPr algn="ctr"/>
            <a:r>
              <a:rPr lang="en-US" b="1">
                <a:latin typeface="Arial Narrow"/>
                <a:cs typeface="Arial Narrow"/>
              </a:rPr>
              <a:t>YOUR MONTHLY INVESTMENT</a:t>
            </a:r>
            <a:r>
              <a:rPr lang="en-US">
                <a:latin typeface="Arial Narrow"/>
                <a:cs typeface="Arial Narrow"/>
              </a:rPr>
              <a:t>:  $1,000</a:t>
            </a:r>
          </a:p>
          <a:p>
            <a:pPr algn="ctr"/>
            <a:r>
              <a:rPr lang="en-US">
                <a:latin typeface="Arial Narrow"/>
                <a:cs typeface="Arial Narrow"/>
              </a:rPr>
              <a:t>(billed February – January)</a:t>
            </a:r>
          </a:p>
        </p:txBody>
      </p:sp>
      <p:pic>
        <p:nvPicPr>
          <p:cNvPr id="2" name="Picture 1">
            <a:extLst>
              <a:ext uri="{FF2B5EF4-FFF2-40B4-BE49-F238E27FC236}">
                <a16:creationId xmlns:a16="http://schemas.microsoft.com/office/drawing/2014/main" id="{64C9A17B-878F-4865-D285-8A3D758F94FB}"/>
              </a:ext>
            </a:extLst>
          </p:cNvPr>
          <p:cNvPicPr>
            <a:picLocks noChangeAspect="1"/>
          </p:cNvPicPr>
          <p:nvPr/>
        </p:nvPicPr>
        <p:blipFill>
          <a:blip r:embed="rId4"/>
          <a:stretch>
            <a:fillRect/>
          </a:stretch>
        </p:blipFill>
        <p:spPr>
          <a:xfrm>
            <a:off x="6743611" y="2609509"/>
            <a:ext cx="5323664" cy="2994561"/>
          </a:xfrm>
          <a:prstGeom prst="rect">
            <a:avLst/>
          </a:prstGeom>
        </p:spPr>
      </p:pic>
    </p:spTree>
    <p:extLst>
      <p:ext uri="{BB962C8B-B14F-4D97-AF65-F5344CB8AC3E}">
        <p14:creationId xmlns:p14="http://schemas.microsoft.com/office/powerpoint/2010/main" val="4171712639"/>
      </p:ext>
    </p:extLst>
  </p:cSld>
  <p:clrMapOvr>
    <a:masterClrMapping/>
  </p:clrMapOvr>
  <mc:AlternateContent xmlns:mc="http://schemas.openxmlformats.org/markup-compatibility/2006">
    <mc:Choice xmlns:p14="http://schemas.microsoft.com/office/powerpoint/2010/main" Requires="p14">
      <p:transition p14:dur="10" advClick="0">
        <p:zoom dir="in"/>
        <p:sndAc>
          <p:endSnd/>
        </p:sndAc>
      </p:transition>
    </mc:Choice>
    <mc:Fallback>
      <p:transition advClick="0">
        <p:zoom dir="in"/>
        <p:sndAc>
          <p:endSnd/>
        </p:sndAc>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C0EE6E6B-2935-4C57-8E69-F6AC7D1AF09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4763E8D-9DDD-4E90-A96E-1846E281125B}"/>
              </a:ext>
            </a:extLst>
          </p:cNvPr>
          <p:cNvSpPr txBox="1"/>
          <p:nvPr/>
        </p:nvSpPr>
        <p:spPr>
          <a:xfrm>
            <a:off x="5065612" y="3960372"/>
            <a:ext cx="4810125" cy="1938992"/>
          </a:xfrm>
          <a:prstGeom prst="rect">
            <a:avLst/>
          </a:prstGeom>
          <a:noFill/>
        </p:spPr>
        <p:txBody>
          <a:bodyPr wrap="square" rtlCol="0">
            <a:spAutoFit/>
          </a:bodyPr>
          <a:lstStyle/>
          <a:p>
            <a:r>
              <a:rPr lang="en-US" sz="4000">
                <a:solidFill>
                  <a:schemeClr val="bg1"/>
                </a:solidFill>
                <a:latin typeface="Franklin Gothic Demi Cond" panose="020B0706030402020204" pitchFamily="34" charset="0"/>
              </a:rPr>
              <a:t>Bob Quick</a:t>
            </a:r>
          </a:p>
          <a:p>
            <a:r>
              <a:rPr lang="en-US" sz="4000">
                <a:solidFill>
                  <a:schemeClr val="bg1"/>
                </a:solidFill>
                <a:latin typeface="Franklin Gothic Demi Cond" panose="020B0706030402020204" pitchFamily="34" charset="0"/>
                <a:hlinkClick r:id="rId4">
                  <a:extLst>
                    <a:ext uri="{A12FA001-AC4F-418D-AE19-62706E023703}">
                      <ahyp:hlinkClr xmlns:ahyp="http://schemas.microsoft.com/office/drawing/2018/hyperlinkcolor" val="tx"/>
                    </a:ext>
                  </a:extLst>
                </a:hlinkClick>
              </a:rPr>
              <a:t>bquick@mrn.com</a:t>
            </a:r>
            <a:endParaRPr lang="en-US" sz="4000">
              <a:solidFill>
                <a:schemeClr val="bg1"/>
              </a:solidFill>
              <a:latin typeface="Franklin Gothic Demi Cond" panose="020B0706030402020204" pitchFamily="34" charset="0"/>
            </a:endParaRPr>
          </a:p>
          <a:p>
            <a:r>
              <a:rPr lang="en-US" sz="4000">
                <a:solidFill>
                  <a:schemeClr val="bg1"/>
                </a:solidFill>
                <a:latin typeface="Franklin Gothic Demi Cond" panose="020B0706030402020204" pitchFamily="34" charset="0"/>
              </a:rPr>
              <a:t>704-262-6713</a:t>
            </a:r>
          </a:p>
        </p:txBody>
      </p:sp>
      <p:pic>
        <p:nvPicPr>
          <p:cNvPr id="7" name="Picture 6" descr="A picture containing text, clipart&#10;&#10;Description automatically generated">
            <a:extLst>
              <a:ext uri="{FF2B5EF4-FFF2-40B4-BE49-F238E27FC236}">
                <a16:creationId xmlns:a16="http://schemas.microsoft.com/office/drawing/2014/main" id="{65EDB444-E915-4B2B-84D7-99C125F56D3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65612" y="1981431"/>
            <a:ext cx="5079874" cy="1523770"/>
          </a:xfrm>
          <a:prstGeom prst="rect">
            <a:avLst/>
          </a:prstGeom>
        </p:spPr>
      </p:pic>
    </p:spTree>
    <p:extLst>
      <p:ext uri="{BB962C8B-B14F-4D97-AF65-F5344CB8AC3E}">
        <p14:creationId xmlns:p14="http://schemas.microsoft.com/office/powerpoint/2010/main" val="2871533524"/>
      </p:ext>
    </p:extLst>
  </p:cSld>
  <p:clrMapOvr>
    <a:masterClrMapping/>
  </p:clrMapOvr>
  <mc:AlternateContent xmlns:mc="http://schemas.openxmlformats.org/markup-compatibility/2006">
    <mc:Choice xmlns:p14="http://schemas.microsoft.com/office/powerpoint/2010/main" Requires="p14">
      <p:transition p14:dur="10" advClick="0">
        <p:zoom dir="in"/>
        <p:sndAc>
          <p:endSnd/>
        </p:sndAc>
      </p:transition>
    </mc:Choice>
    <mc:Fallback>
      <p:transition advClick="0">
        <p:zoom dir="in"/>
        <p:sndAc>
          <p:endSnd/>
        </p:sndAc>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2AEA7C-322F-A9D3-839B-8A8CC939A6F1}"/>
              </a:ext>
            </a:extLst>
          </p:cNvPr>
          <p:cNvPicPr>
            <a:picLocks noChangeAspect="1"/>
          </p:cNvPicPr>
          <p:nvPr/>
        </p:nvPicPr>
        <p:blipFill>
          <a:blip r:embed="rId2"/>
          <a:stretch>
            <a:fillRect/>
          </a:stretch>
        </p:blipFill>
        <p:spPr>
          <a:xfrm>
            <a:off x="0" y="13212"/>
            <a:ext cx="12193057" cy="6858594"/>
          </a:xfrm>
          <a:prstGeom prst="rect">
            <a:avLst/>
          </a:prstGeom>
        </p:spPr>
      </p:pic>
      <p:sp>
        <p:nvSpPr>
          <p:cNvPr id="3" name="Title 1">
            <a:extLst>
              <a:ext uri="{FF2B5EF4-FFF2-40B4-BE49-F238E27FC236}">
                <a16:creationId xmlns:a16="http://schemas.microsoft.com/office/drawing/2014/main" id="{6DFD7CD1-9E62-C023-6AFD-6BC39D0D3912}"/>
              </a:ext>
            </a:extLst>
          </p:cNvPr>
          <p:cNvSpPr txBox="1">
            <a:spLocks/>
          </p:cNvSpPr>
          <p:nvPr/>
        </p:nvSpPr>
        <p:spPr>
          <a:xfrm>
            <a:off x="654342" y="-75501"/>
            <a:ext cx="7729322" cy="1984013"/>
          </a:xfrm>
          <a:prstGeom prst="rect">
            <a:avLst/>
          </a:prstGeom>
        </p:spPr>
        <p:txBody>
          <a:bodyPr vert="horz" wrap="square" lIns="121920" tIns="60960" rIns="121920" bIns="60960" rtlCol="0" anchor="ctr">
            <a:noAutofit/>
          </a:bodyPr>
          <a:lstStyle>
            <a:lvl1pPr algn="l" defTabSz="609585" rtl="0" eaLnBrk="1" latinLnBrk="0" hangingPunct="1">
              <a:spcBef>
                <a:spcPct val="0"/>
              </a:spcBef>
              <a:buNone/>
              <a:defRPr sz="2667" b="1" i="0" kern="1200" cap="none">
                <a:solidFill>
                  <a:schemeClr val="tx1">
                    <a:lumMod val="50000"/>
                    <a:lumOff val="50000"/>
                  </a:schemeClr>
                </a:solidFill>
                <a:latin typeface="+mj-lt"/>
                <a:ea typeface="+mj-ea"/>
                <a:cs typeface="+mj-cs"/>
              </a:defRPr>
            </a:lvl1pPr>
          </a:lstStyle>
          <a:p>
            <a:pPr defTabSz="914400">
              <a:spcBef>
                <a:spcPts val="0"/>
              </a:spcBef>
              <a:defRPr/>
            </a:pPr>
            <a:r>
              <a:rPr lang="en-US" sz="6000" i="1">
                <a:solidFill>
                  <a:srgbClr val="006BB7"/>
                </a:solidFill>
                <a:latin typeface="Stainless Black"/>
                <a:ea typeface="Impact" charset="0"/>
                <a:cs typeface="Impact" charset="0"/>
              </a:rPr>
              <a:t>2025 NASCAR Key Performance Indicators</a:t>
            </a:r>
          </a:p>
        </p:txBody>
      </p:sp>
      <p:pic>
        <p:nvPicPr>
          <p:cNvPr id="4" name="Graphic 3" descr="Stadium with solid fill">
            <a:extLst>
              <a:ext uri="{FF2B5EF4-FFF2-40B4-BE49-F238E27FC236}">
                <a16:creationId xmlns:a16="http://schemas.microsoft.com/office/drawing/2014/main" id="{83F75702-7E93-3B3D-C0CD-CBFA285B2743}"/>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82911" y="1925382"/>
            <a:ext cx="914400" cy="914400"/>
          </a:xfrm>
          <a:prstGeom prst="rect">
            <a:avLst/>
          </a:prstGeom>
        </p:spPr>
      </p:pic>
      <p:sp>
        <p:nvSpPr>
          <p:cNvPr id="5" name="TextBox 4">
            <a:extLst>
              <a:ext uri="{FF2B5EF4-FFF2-40B4-BE49-F238E27FC236}">
                <a16:creationId xmlns:a16="http://schemas.microsoft.com/office/drawing/2014/main" id="{F311C9E0-DDBA-1424-CB89-5D6E80128250}"/>
              </a:ext>
            </a:extLst>
          </p:cNvPr>
          <p:cNvSpPr txBox="1"/>
          <p:nvPr/>
        </p:nvSpPr>
        <p:spPr>
          <a:xfrm>
            <a:off x="2105637" y="1963171"/>
            <a:ext cx="9103452" cy="1015663"/>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kern="0">
                <a:solidFill>
                  <a:prstClr val="black"/>
                </a:solidFill>
              </a:rPr>
              <a:t>12</a:t>
            </a:r>
            <a:r>
              <a:rPr kumimoji="0" lang="en-US" sz="2000" b="0" i="0" u="none" strike="noStrike" kern="0" cap="none" spc="0" normalizeH="0" baseline="0" noProof="0">
                <a:ln>
                  <a:noFill/>
                </a:ln>
                <a:solidFill>
                  <a:prstClr val="black"/>
                </a:solidFill>
                <a:effectLst/>
                <a:uLnTx/>
                <a:uFillTx/>
              </a:rPr>
              <a:t> Sell-Outs in 2025, highlights include Coke 600, Pocono, Richmond, World Wide Technology in St. Louis, Talladega with Phoenix and Watkins Glen on multiple year sell-out streaks.</a:t>
            </a:r>
          </a:p>
        </p:txBody>
      </p:sp>
      <p:pic>
        <p:nvPicPr>
          <p:cNvPr id="6" name="Graphic 5" descr="Badge New with solid fill">
            <a:extLst>
              <a:ext uri="{FF2B5EF4-FFF2-40B4-BE49-F238E27FC236}">
                <a16:creationId xmlns:a16="http://schemas.microsoft.com/office/drawing/2014/main" id="{20AA3CE3-209C-DC33-FAA4-65E4A062792E}"/>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975908" y="2634741"/>
            <a:ext cx="914400" cy="914400"/>
          </a:xfrm>
          <a:prstGeom prst="rect">
            <a:avLst/>
          </a:prstGeom>
        </p:spPr>
      </p:pic>
      <p:sp>
        <p:nvSpPr>
          <p:cNvPr id="7" name="TextBox 6">
            <a:extLst>
              <a:ext uri="{FF2B5EF4-FFF2-40B4-BE49-F238E27FC236}">
                <a16:creationId xmlns:a16="http://schemas.microsoft.com/office/drawing/2014/main" id="{4C70428C-8827-6A13-86C8-054557533892}"/>
              </a:ext>
            </a:extLst>
          </p:cNvPr>
          <p:cNvSpPr txBox="1"/>
          <p:nvPr/>
        </p:nvSpPr>
        <p:spPr>
          <a:xfrm>
            <a:off x="2105636" y="3325013"/>
            <a:ext cx="7944376" cy="707886"/>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a:ln>
                  <a:noFill/>
                </a:ln>
                <a:solidFill>
                  <a:prstClr val="black"/>
                </a:solidFill>
                <a:effectLst/>
                <a:uLnTx/>
                <a:uFillTx/>
              </a:rPr>
              <a:t>Huge successes…</a:t>
            </a:r>
            <a:r>
              <a:rPr lang="en-US" sz="2000" kern="0">
                <a:solidFill>
                  <a:prstClr val="black"/>
                </a:solidFill>
              </a:rPr>
              <a:t>the addition of Prime Video, TNT/Discovery, and The CW as new television partners drew rave reviews from media and fans</a:t>
            </a:r>
            <a:endParaRPr kumimoji="0" lang="en-US" sz="2000" b="0" i="0" u="none" strike="noStrike" kern="0" cap="none" spc="0" normalizeH="0" baseline="0" noProof="0">
              <a:ln>
                <a:noFill/>
              </a:ln>
              <a:solidFill>
                <a:prstClr val="black"/>
              </a:solidFill>
              <a:effectLst/>
              <a:uLnTx/>
              <a:uFillTx/>
            </a:endParaRPr>
          </a:p>
        </p:txBody>
      </p:sp>
      <p:pic>
        <p:nvPicPr>
          <p:cNvPr id="8" name="Graphic 7" descr="Television with solid fill">
            <a:extLst>
              <a:ext uri="{FF2B5EF4-FFF2-40B4-BE49-F238E27FC236}">
                <a16:creationId xmlns:a16="http://schemas.microsoft.com/office/drawing/2014/main" id="{67BDB9A5-F826-E2AF-18AC-E930D0C1F858}"/>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82911" y="3475759"/>
            <a:ext cx="914400" cy="914400"/>
          </a:xfrm>
          <a:prstGeom prst="rect">
            <a:avLst/>
          </a:prstGeom>
        </p:spPr>
      </p:pic>
      <p:sp>
        <p:nvSpPr>
          <p:cNvPr id="9" name="TextBox 8">
            <a:extLst>
              <a:ext uri="{FF2B5EF4-FFF2-40B4-BE49-F238E27FC236}">
                <a16:creationId xmlns:a16="http://schemas.microsoft.com/office/drawing/2014/main" id="{8CFAE1E5-4B7B-A7DD-2D40-00F1591F88ED}"/>
              </a:ext>
            </a:extLst>
          </p:cNvPr>
          <p:cNvSpPr txBox="1"/>
          <p:nvPr/>
        </p:nvSpPr>
        <p:spPr>
          <a:xfrm>
            <a:off x="2105635" y="4438784"/>
            <a:ext cx="8816829" cy="707886"/>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a:ln>
                  <a:noFill/>
                </a:ln>
                <a:solidFill>
                  <a:prstClr val="black"/>
                </a:solidFill>
                <a:effectLst/>
                <a:uLnTx/>
                <a:uFillTx/>
              </a:rPr>
              <a:t>The CW network coverage of the NASCAR Xfinity Series drew and average of 1 million</a:t>
            </a:r>
            <a:r>
              <a:rPr kumimoji="0" lang="en-US" sz="2000" b="0" i="0" u="none" strike="noStrike" kern="0" cap="none" spc="0" normalizeH="0" noProof="0">
                <a:ln>
                  <a:noFill/>
                </a:ln>
                <a:solidFill>
                  <a:prstClr val="black"/>
                </a:solidFill>
                <a:effectLst/>
                <a:uLnTx/>
                <a:uFillTx/>
              </a:rPr>
              <a:t> viewers each week. The best viewership for that series since 2017.</a:t>
            </a:r>
            <a:endParaRPr kumimoji="0" lang="en-US" sz="2000" b="0" i="0" u="none" strike="noStrike" kern="0" cap="none" spc="0" normalizeH="0" baseline="0" noProof="0">
              <a:ln>
                <a:noFill/>
              </a:ln>
              <a:solidFill>
                <a:prstClr val="black"/>
              </a:solidFill>
              <a:effectLst/>
              <a:uLnTx/>
              <a:uFillTx/>
            </a:endParaRPr>
          </a:p>
        </p:txBody>
      </p:sp>
      <p:pic>
        <p:nvPicPr>
          <p:cNvPr id="11" name="Graphic 10" descr="Dollar with solid fill">
            <a:extLst>
              <a:ext uri="{FF2B5EF4-FFF2-40B4-BE49-F238E27FC236}">
                <a16:creationId xmlns:a16="http://schemas.microsoft.com/office/drawing/2014/main" id="{1342A3C8-605C-DFC0-CFD6-B60B8F977D59}"/>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0050012" y="5331712"/>
            <a:ext cx="914400" cy="914400"/>
          </a:xfrm>
          <a:prstGeom prst="rect">
            <a:avLst/>
          </a:prstGeom>
        </p:spPr>
      </p:pic>
      <p:sp>
        <p:nvSpPr>
          <p:cNvPr id="12" name="TextBox 11">
            <a:extLst>
              <a:ext uri="{FF2B5EF4-FFF2-40B4-BE49-F238E27FC236}">
                <a16:creationId xmlns:a16="http://schemas.microsoft.com/office/drawing/2014/main" id="{ED8B6F02-DC4B-D25A-7EE7-9B48173C6282}"/>
              </a:ext>
            </a:extLst>
          </p:cNvPr>
          <p:cNvSpPr txBox="1"/>
          <p:nvPr/>
        </p:nvSpPr>
        <p:spPr>
          <a:xfrm>
            <a:off x="2073479" y="5585332"/>
            <a:ext cx="7902429" cy="1015663"/>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a:ln>
                  <a:noFill/>
                </a:ln>
                <a:solidFill>
                  <a:prstClr val="black"/>
                </a:solidFill>
                <a:effectLst/>
                <a:uLnTx/>
                <a:uFillTx/>
              </a:rPr>
              <a:t>New official partnerships</a:t>
            </a:r>
            <a:r>
              <a:rPr kumimoji="0" lang="en-US" sz="2000" b="0" i="0" u="none" strike="noStrike" kern="0" cap="none" spc="0" normalizeH="0" noProof="0">
                <a:ln>
                  <a:noFill/>
                </a:ln>
                <a:solidFill>
                  <a:prstClr val="black"/>
                </a:solidFill>
                <a:effectLst/>
                <a:uLnTx/>
                <a:uFillTx/>
              </a:rPr>
              <a:t> from O’Reilly Auto Parts, Freeway Insurance, Anduril, Jose Cuervo, RAM, Suburban Propane, and other key partnerships.  </a:t>
            </a:r>
            <a:endParaRPr kumimoji="0" lang="en-US" sz="20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1616471112"/>
      </p:ext>
    </p:extLst>
  </p:cSld>
  <p:clrMapOvr>
    <a:masterClrMapping/>
  </p:clrMapOvr>
  <mc:AlternateContent xmlns:mc="http://schemas.openxmlformats.org/markup-compatibility/2006">
    <mc:Choice xmlns:p14="http://schemas.microsoft.com/office/powerpoint/2010/main" Requires="p14">
      <p:transition p14:dur="10" advClick="0">
        <p:zoom dir="in"/>
        <p:sndAc>
          <p:endSnd/>
        </p:sndAc>
      </p:transition>
    </mc:Choice>
    <mc:Fallback>
      <p:transition advClick="0">
        <p:zoom dir="i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9631"/>
            <a:ext cx="12188952" cy="6858000"/>
          </a:xfrm>
          <a:prstGeom prst="rect">
            <a:avLst/>
          </a:prstGeom>
        </p:spPr>
      </p:pic>
      <p:sp>
        <p:nvSpPr>
          <p:cNvPr id="5" name="TextBox 4"/>
          <p:cNvSpPr txBox="1"/>
          <p:nvPr/>
        </p:nvSpPr>
        <p:spPr>
          <a:xfrm>
            <a:off x="276726" y="1122363"/>
            <a:ext cx="483669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1" u="none" strike="noStrike" kern="1200" cap="none" spc="0" normalizeH="0" baseline="0" noProof="0">
                <a:ln>
                  <a:noFill/>
                </a:ln>
                <a:solidFill>
                  <a:prstClr val="black"/>
                </a:solidFill>
                <a:effectLst/>
                <a:uLnTx/>
                <a:uFillTx/>
                <a:latin typeface="Calibri" panose="020F0502020204030204"/>
                <a:ea typeface="+mn-ea"/>
                <a:cs typeface="+mn-cs"/>
              </a:rPr>
              <a:t>300</a:t>
            </a:r>
            <a:r>
              <a:rPr kumimoji="0" lang="en-US" sz="5400" b="1" i="1" u="none" strike="noStrike" kern="1200" cap="none" spc="0" normalizeH="0" baseline="0" noProof="0">
                <a:ln>
                  <a:noFill/>
                </a:ln>
                <a:solidFill>
                  <a:prstClr val="black"/>
                </a:solidFill>
                <a:effectLst/>
                <a:uLnTx/>
                <a:uFillTx/>
                <a:latin typeface="Calibri" panose="020F0502020204030204"/>
                <a:ea typeface="+mn-ea"/>
                <a:cs typeface="+mn-cs"/>
              </a:rPr>
              <a:t> MILLION</a:t>
            </a:r>
          </a:p>
        </p:txBody>
      </p:sp>
      <p:sp>
        <p:nvSpPr>
          <p:cNvPr id="9" name="TextBox 8"/>
          <p:cNvSpPr txBox="1"/>
          <p:nvPr/>
        </p:nvSpPr>
        <p:spPr>
          <a:xfrm>
            <a:off x="6055895" y="1386441"/>
            <a:ext cx="2205789" cy="17081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0" b="1" i="0" u="none" strike="noStrike" kern="1200" cap="none" spc="0" normalizeH="0" baseline="0" noProof="0">
                <a:ln>
                  <a:noFill/>
                </a:ln>
                <a:solidFill>
                  <a:prstClr val="white"/>
                </a:solidFill>
                <a:effectLst/>
                <a:uLnTx/>
                <a:uFillTx/>
                <a:latin typeface="Calibri" panose="020F0502020204030204"/>
                <a:ea typeface="+mn-ea"/>
                <a:cs typeface="+mn-cs"/>
              </a:rPr>
              <a:t> </a:t>
            </a:r>
            <a:r>
              <a:rPr kumimoji="0" lang="en-US" sz="10500" b="1" i="1"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68</a:t>
            </a:r>
          </a:p>
        </p:txBody>
      </p:sp>
      <p:sp>
        <p:nvSpPr>
          <p:cNvPr id="10" name="TextBox 9"/>
          <p:cNvSpPr txBox="1"/>
          <p:nvPr/>
        </p:nvSpPr>
        <p:spPr>
          <a:xfrm>
            <a:off x="10135082" y="1516724"/>
            <a:ext cx="168442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24 RACES</a:t>
            </a:r>
          </a:p>
        </p:txBody>
      </p:sp>
      <p:sp>
        <p:nvSpPr>
          <p:cNvPr id="11" name="TextBox 10"/>
          <p:cNvSpPr txBox="1"/>
          <p:nvPr/>
        </p:nvSpPr>
        <p:spPr>
          <a:xfrm>
            <a:off x="10135082" y="2398225"/>
            <a:ext cx="168442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19 RACES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1"/>
          <p:cNvSpPr txBox="1"/>
          <p:nvPr/>
        </p:nvSpPr>
        <p:spPr>
          <a:xfrm>
            <a:off x="10127543" y="3187021"/>
            <a:ext cx="158062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25 RACES</a:t>
            </a:r>
          </a:p>
        </p:txBody>
      </p:sp>
      <p:sp>
        <p:nvSpPr>
          <p:cNvPr id="13" name="TextBox 12"/>
          <p:cNvSpPr txBox="1"/>
          <p:nvPr/>
        </p:nvSpPr>
        <p:spPr>
          <a:xfrm>
            <a:off x="3633537" y="4612695"/>
            <a:ext cx="193708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306,000 +</a:t>
            </a:r>
          </a:p>
        </p:txBody>
      </p:sp>
      <p:sp>
        <p:nvSpPr>
          <p:cNvPr id="14" name="TextBox 13"/>
          <p:cNvSpPr txBox="1"/>
          <p:nvPr/>
        </p:nvSpPr>
        <p:spPr>
          <a:xfrm>
            <a:off x="8434137" y="3811250"/>
            <a:ext cx="553453"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1" i="1"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1</a:t>
            </a:r>
          </a:p>
        </p:txBody>
      </p:sp>
      <p:sp>
        <p:nvSpPr>
          <p:cNvPr id="15" name="TextBox 14"/>
          <p:cNvSpPr txBox="1"/>
          <p:nvPr/>
        </p:nvSpPr>
        <p:spPr>
          <a:xfrm>
            <a:off x="9459308" y="3812069"/>
            <a:ext cx="577516"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1" i="1"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3</a:t>
            </a:r>
          </a:p>
        </p:txBody>
      </p:sp>
      <p:sp>
        <p:nvSpPr>
          <p:cNvPr id="16" name="TextBox 15"/>
          <p:cNvSpPr txBox="1"/>
          <p:nvPr/>
        </p:nvSpPr>
        <p:spPr>
          <a:xfrm>
            <a:off x="5979455" y="4381862"/>
            <a:ext cx="7825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73%</a:t>
            </a:r>
          </a:p>
        </p:txBody>
      </p:sp>
      <p:sp>
        <p:nvSpPr>
          <p:cNvPr id="17" name="TextBox 16"/>
          <p:cNvSpPr txBox="1"/>
          <p:nvPr/>
        </p:nvSpPr>
        <p:spPr>
          <a:xfrm>
            <a:off x="8434137" y="5349875"/>
            <a:ext cx="131392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26%</a:t>
            </a:r>
          </a:p>
        </p:txBody>
      </p:sp>
      <p:sp>
        <p:nvSpPr>
          <p:cNvPr id="18" name="TextBox 17"/>
          <p:cNvSpPr txBox="1"/>
          <p:nvPr/>
        </p:nvSpPr>
        <p:spPr>
          <a:xfrm>
            <a:off x="10407316" y="5349874"/>
            <a:ext cx="130085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5B9BD5">
                    <a:lumMod val="75000"/>
                  </a:srgbClr>
                </a:solidFill>
                <a:effectLst>
                  <a:outerShdw blurRad="38100" dist="38100" dir="2700000" algn="tl">
                    <a:srgbClr val="000000">
                      <a:alpha val="43137"/>
                    </a:srgbClr>
                  </a:outerShdw>
                </a:effectLst>
                <a:uLnTx/>
                <a:uFillTx/>
                <a:latin typeface="Calibri" panose="020F0502020204030204"/>
                <a:ea typeface="+mn-ea"/>
                <a:cs typeface="+mn-cs"/>
              </a:rPr>
              <a:t>22%</a:t>
            </a:r>
          </a:p>
        </p:txBody>
      </p:sp>
      <p:sp>
        <p:nvSpPr>
          <p:cNvPr id="19" name="TextBox 18"/>
          <p:cNvSpPr txBox="1"/>
          <p:nvPr/>
        </p:nvSpPr>
        <p:spPr>
          <a:xfrm>
            <a:off x="1447800" y="4707616"/>
            <a:ext cx="1568115"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1"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4.8 MILLION</a:t>
            </a:r>
          </a:p>
        </p:txBody>
      </p:sp>
      <p:sp>
        <p:nvSpPr>
          <p:cNvPr id="20" name="TextBox 19"/>
          <p:cNvSpPr txBox="1"/>
          <p:nvPr/>
        </p:nvSpPr>
        <p:spPr>
          <a:xfrm>
            <a:off x="1447800" y="5410609"/>
            <a:ext cx="1616242"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1"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4.1 MILLION</a:t>
            </a:r>
          </a:p>
        </p:txBody>
      </p:sp>
      <p:sp>
        <p:nvSpPr>
          <p:cNvPr id="22" name="TextBox 21"/>
          <p:cNvSpPr txBox="1"/>
          <p:nvPr/>
        </p:nvSpPr>
        <p:spPr>
          <a:xfrm>
            <a:off x="1462839" y="6124069"/>
            <a:ext cx="1712495"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1"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3.1 MILLION</a:t>
            </a:r>
          </a:p>
        </p:txBody>
      </p:sp>
      <p:sp>
        <p:nvSpPr>
          <p:cNvPr id="6" name="TextBox 5"/>
          <p:cNvSpPr txBox="1"/>
          <p:nvPr/>
        </p:nvSpPr>
        <p:spPr>
          <a:xfrm>
            <a:off x="3633537" y="6006847"/>
            <a:ext cx="187867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white"/>
                </a:solidFill>
                <a:effectLst/>
                <a:uLnTx/>
                <a:uFillTx/>
                <a:latin typeface="Calibri" panose="020F0502020204030204"/>
                <a:ea typeface="+mn-ea"/>
                <a:cs typeface="+mn-cs"/>
              </a:rPr>
              <a:t>23.3</a:t>
            </a:r>
            <a:r>
              <a:rPr kumimoji="0" lang="en-US" sz="2000" b="1" i="1" u="none" strike="noStrike" kern="1200" cap="none" spc="0" normalizeH="0" baseline="0" noProof="0">
                <a:ln>
                  <a:noFill/>
                </a:ln>
                <a:solidFill>
                  <a:prstClr val="white"/>
                </a:solidFill>
                <a:effectLst/>
                <a:uLnTx/>
                <a:uFillTx/>
                <a:latin typeface="Calibri" panose="020F0502020204030204"/>
                <a:ea typeface="+mn-ea"/>
                <a:cs typeface="+mn-cs"/>
              </a:rPr>
              <a:t> MILLION</a:t>
            </a:r>
          </a:p>
        </p:txBody>
      </p:sp>
      <p:pic>
        <p:nvPicPr>
          <p:cNvPr id="7" name="Picture 2">
            <a:extLst>
              <a:ext uri="{FF2B5EF4-FFF2-40B4-BE49-F238E27FC236}">
                <a16:creationId xmlns:a16="http://schemas.microsoft.com/office/drawing/2014/main" id="{810D24C9-CD68-69A0-0C99-351BCF1B82F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7912" y="6087978"/>
            <a:ext cx="1280160" cy="61524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a:extLst>
              <a:ext uri="{FF2B5EF4-FFF2-40B4-BE49-F238E27FC236}">
                <a16:creationId xmlns:a16="http://schemas.microsoft.com/office/drawing/2014/main" id="{77A23DC1-4F96-4394-0CDE-2F1686EB4DB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691851" y="3184092"/>
            <a:ext cx="1383736" cy="665018"/>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A0BD6D63-2AA5-EE71-5ADC-129690FA751C}"/>
              </a:ext>
            </a:extLst>
          </p:cNvPr>
          <p:cNvSpPr txBox="1"/>
          <p:nvPr/>
        </p:nvSpPr>
        <p:spPr>
          <a:xfrm>
            <a:off x="41490" y="2717569"/>
            <a:ext cx="5570621" cy="923330"/>
          </a:xfrm>
          <a:prstGeom prst="rect">
            <a:avLst/>
          </a:prstGeom>
          <a:solidFill>
            <a:schemeClr val="tx1"/>
          </a:solidFill>
        </p:spPr>
        <p:txBody>
          <a:bodyPr wrap="square" rtlCol="0">
            <a:spAutoFit/>
          </a:bodyPr>
          <a:lstStyle/>
          <a:p>
            <a:r>
              <a:rPr lang="en-US" sz="5400" b="1" i="1">
                <a:solidFill>
                  <a:schemeClr val="bg1"/>
                </a:solidFill>
                <a:ea typeface="ADLaM Display" panose="020F0502020204030204" pitchFamily="2" charset="0"/>
                <a:cs typeface="ADLaM Display" panose="020F0502020204030204" pitchFamily="2" charset="0"/>
              </a:rPr>
              <a:t>Approximately 500</a:t>
            </a:r>
          </a:p>
        </p:txBody>
      </p:sp>
      <p:pic>
        <p:nvPicPr>
          <p:cNvPr id="26" name="Picture 25" descr="A black and green rectangle with white text&#10;&#10;AI-generated content may be incorrect.">
            <a:extLst>
              <a:ext uri="{FF2B5EF4-FFF2-40B4-BE49-F238E27FC236}">
                <a16:creationId xmlns:a16="http://schemas.microsoft.com/office/drawing/2014/main" id="{173A0E1A-3858-461B-699A-8E42F5E71B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256" y="5314857"/>
            <a:ext cx="1712495" cy="642185"/>
          </a:xfrm>
          <a:prstGeom prst="rect">
            <a:avLst/>
          </a:prstGeom>
        </p:spPr>
      </p:pic>
      <p:pic>
        <p:nvPicPr>
          <p:cNvPr id="27" name="Picture 26" descr="A black and green rectangle with white text&#10;&#10;AI-generated content may be incorrect.">
            <a:extLst>
              <a:ext uri="{FF2B5EF4-FFF2-40B4-BE49-F238E27FC236}">
                <a16:creationId xmlns:a16="http://schemas.microsoft.com/office/drawing/2014/main" id="{373B9635-9C8F-D7FC-674C-1B056FAC1F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03657" y="2328235"/>
            <a:ext cx="1884956" cy="706858"/>
          </a:xfrm>
          <a:prstGeom prst="rect">
            <a:avLst/>
          </a:prstGeom>
        </p:spPr>
      </p:pic>
    </p:spTree>
    <p:extLst>
      <p:ext uri="{BB962C8B-B14F-4D97-AF65-F5344CB8AC3E}">
        <p14:creationId xmlns:p14="http://schemas.microsoft.com/office/powerpoint/2010/main" val="1797541675"/>
      </p:ext>
    </p:extLst>
  </p:cSld>
  <p:clrMapOvr>
    <a:masterClrMapping/>
  </p:clrMapOvr>
  <mc:AlternateContent xmlns:mc="http://schemas.openxmlformats.org/markup-compatibility/2006">
    <mc:Choice xmlns:p14="http://schemas.microsoft.com/office/powerpoint/2010/main" Requires="p14">
      <p:transition p14:dur="10" advClick="0">
        <p:zoom dir="in"/>
        <p:sndAc>
          <p:endSnd/>
        </p:sndAc>
      </p:transition>
    </mc:Choice>
    <mc:Fallback>
      <p:transition advClick="0">
        <p:zoom dir="in"/>
        <p:sndAc>
          <p:endSnd/>
        </p:sndAc>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A2AA965-C8CC-73B3-0FB7-05F3621FADA1}"/>
              </a:ext>
            </a:extLst>
          </p:cNvPr>
          <p:cNvPicPr>
            <a:picLocks noChangeAspect="1"/>
          </p:cNvPicPr>
          <p:nvPr/>
        </p:nvPicPr>
        <p:blipFill>
          <a:blip r:embed="rId3"/>
          <a:stretch>
            <a:fillRect/>
          </a:stretch>
        </p:blipFill>
        <p:spPr>
          <a:xfrm>
            <a:off x="-37703" y="-594"/>
            <a:ext cx="12193057" cy="6858594"/>
          </a:xfrm>
          <a:prstGeom prst="rect">
            <a:avLst/>
          </a:prstGeom>
        </p:spPr>
      </p:pic>
      <p:cxnSp>
        <p:nvCxnSpPr>
          <p:cNvPr id="79" name="Straight Connector 78"/>
          <p:cNvCxnSpPr/>
          <p:nvPr/>
        </p:nvCxnSpPr>
        <p:spPr bwMode="auto">
          <a:xfrm>
            <a:off x="2438400" y="1754999"/>
            <a:ext cx="0" cy="4669536"/>
          </a:xfrm>
          <a:prstGeom prst="line">
            <a:avLst/>
          </a:prstGeom>
          <a:blipFill dpi="0" rotWithShape="0">
            <a:blip r:embed="rId4">
              <a:extLst>
                <a:ext uri="{28A0092B-C50C-407E-A947-70E740481C1C}">
                  <a14:useLocalDpi xmlns:a14="http://schemas.microsoft.com/office/drawing/2010/main"/>
                </a:ext>
              </a:extLst>
            </a:blip>
            <a:srcRect/>
            <a:tile tx="0" ty="0" sx="100000" sy="100000" flip="none" algn="tl"/>
          </a:blipFill>
          <a:ln w="12700" cap="flat" cmpd="sng" algn="ctr">
            <a:solidFill>
              <a:srgbClr val="000000"/>
            </a:solidFill>
            <a:prstDash val="sysDot"/>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0" name="Straight Connector 79"/>
          <p:cNvCxnSpPr/>
          <p:nvPr/>
        </p:nvCxnSpPr>
        <p:spPr bwMode="auto">
          <a:xfrm flipV="1">
            <a:off x="2438401" y="3908794"/>
            <a:ext cx="6400801" cy="37532"/>
          </a:xfrm>
          <a:prstGeom prst="line">
            <a:avLst/>
          </a:prstGeom>
          <a:blipFill dpi="0" rotWithShape="0">
            <a:blip r:embed="rId4">
              <a:extLst>
                <a:ext uri="{28A0092B-C50C-407E-A947-70E740481C1C}">
                  <a14:useLocalDpi xmlns:a14="http://schemas.microsoft.com/office/drawing/2010/main"/>
                </a:ext>
              </a:extLst>
            </a:blip>
            <a:srcRect/>
            <a:tile tx="0" ty="0" sx="100000" sy="100000" flip="none" algn="tl"/>
          </a:blipFill>
          <a:ln w="12700" cap="flat" cmpd="sng" algn="ctr">
            <a:solidFill>
              <a:srgbClr val="000000"/>
            </a:solidFill>
            <a:prstDash val="sysDot"/>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32" name="Straight Connector 131"/>
          <p:cNvCxnSpPr/>
          <p:nvPr/>
        </p:nvCxnSpPr>
        <p:spPr bwMode="auto">
          <a:xfrm flipH="1">
            <a:off x="4747024" y="1765884"/>
            <a:ext cx="6405" cy="4669536"/>
          </a:xfrm>
          <a:prstGeom prst="line">
            <a:avLst/>
          </a:prstGeom>
          <a:blipFill dpi="0" rotWithShape="0">
            <a:blip r:embed="rId4">
              <a:extLst>
                <a:ext uri="{28A0092B-C50C-407E-A947-70E740481C1C}">
                  <a14:useLocalDpi xmlns:a14="http://schemas.microsoft.com/office/drawing/2010/main"/>
                </a:ext>
              </a:extLst>
            </a:blip>
            <a:srcRect/>
            <a:tile tx="0" ty="0" sx="100000" sy="100000" flip="none" algn="tl"/>
          </a:blipFill>
          <a:ln w="12700" cap="flat" cmpd="sng" algn="ctr">
            <a:solidFill>
              <a:srgbClr val="000000"/>
            </a:solidFill>
            <a:prstDash val="sysDot"/>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41" name="TextBox 140"/>
          <p:cNvSpPr txBox="1"/>
          <p:nvPr/>
        </p:nvSpPr>
        <p:spPr>
          <a:xfrm>
            <a:off x="5010862" y="5040618"/>
            <a:ext cx="508000" cy="584775"/>
          </a:xfrm>
          <a:prstGeom prst="rect">
            <a:avLst/>
          </a:prstGeom>
          <a:noFill/>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
                <a:ea typeface="+mn-ea"/>
                <a:cs typeface="+mn-cs"/>
                <a:sym typeface="Gill Sans" charset="0"/>
              </a:rPr>
              <a:t>1</a:t>
            </a:r>
          </a:p>
        </p:txBody>
      </p:sp>
      <p:sp>
        <p:nvSpPr>
          <p:cNvPr id="142" name="TextBox 141"/>
          <p:cNvSpPr txBox="1"/>
          <p:nvPr/>
        </p:nvSpPr>
        <p:spPr>
          <a:xfrm>
            <a:off x="5996109" y="5021954"/>
            <a:ext cx="508000" cy="584775"/>
          </a:xfrm>
          <a:prstGeom prst="rect">
            <a:avLst/>
          </a:prstGeom>
          <a:noFill/>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
                <a:ea typeface="+mn-ea"/>
                <a:cs typeface="+mn-cs"/>
                <a:sym typeface="Gill Sans" charset="0"/>
              </a:rPr>
              <a:t>2</a:t>
            </a:r>
          </a:p>
        </p:txBody>
      </p:sp>
      <p:cxnSp>
        <p:nvCxnSpPr>
          <p:cNvPr id="35" name="Straight Connector 34"/>
          <p:cNvCxnSpPr/>
          <p:nvPr/>
        </p:nvCxnSpPr>
        <p:spPr bwMode="auto">
          <a:xfrm>
            <a:off x="6807200" y="1758631"/>
            <a:ext cx="0" cy="4673600"/>
          </a:xfrm>
          <a:prstGeom prst="line">
            <a:avLst/>
          </a:prstGeom>
          <a:blipFill dpi="0" rotWithShape="0">
            <a:blip r:embed="rId4">
              <a:extLst>
                <a:ext uri="{28A0092B-C50C-407E-A947-70E740481C1C}">
                  <a14:useLocalDpi xmlns:a14="http://schemas.microsoft.com/office/drawing/2010/main"/>
                </a:ext>
              </a:extLst>
            </a:blip>
            <a:srcRect/>
            <a:tile tx="0" ty="0" sx="100000" sy="100000" flip="none" algn="tl"/>
          </a:blipFill>
          <a:ln w="12700" cap="flat" cmpd="sng" algn="ctr">
            <a:solidFill>
              <a:srgbClr val="000000"/>
            </a:solidFill>
            <a:prstDash val="sysDot"/>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4" name="Straight Connector 83"/>
          <p:cNvCxnSpPr/>
          <p:nvPr/>
        </p:nvCxnSpPr>
        <p:spPr bwMode="auto">
          <a:xfrm>
            <a:off x="8839200" y="1755003"/>
            <a:ext cx="0" cy="4673600"/>
          </a:xfrm>
          <a:prstGeom prst="line">
            <a:avLst/>
          </a:prstGeom>
          <a:blipFill dpi="0" rotWithShape="0">
            <a:blip r:embed="rId4">
              <a:extLst>
                <a:ext uri="{28A0092B-C50C-407E-A947-70E740481C1C}">
                  <a14:useLocalDpi xmlns:a14="http://schemas.microsoft.com/office/drawing/2010/main"/>
                </a:ext>
              </a:extLst>
            </a:blip>
            <a:srcRect/>
            <a:tile tx="0" ty="0" sx="100000" sy="100000" flip="none" algn="tl"/>
          </a:blipFill>
          <a:ln w="12700" cap="flat" cmpd="sng" algn="ctr">
            <a:solidFill>
              <a:srgbClr val="000000"/>
            </a:solidFill>
            <a:prstDash val="sysDot"/>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85" name="Text Box 38"/>
          <p:cNvSpPr txBox="1">
            <a:spLocks noChangeArrowheads="1"/>
          </p:cNvSpPr>
          <p:nvPr/>
        </p:nvSpPr>
        <p:spPr bwMode="auto">
          <a:xfrm>
            <a:off x="1244777" y="6515061"/>
            <a:ext cx="8794393" cy="235898"/>
          </a:xfrm>
          <a:prstGeom prst="rect">
            <a:avLst/>
          </a:prstGeom>
          <a:noFill/>
          <a:ln w="9525">
            <a:noFill/>
            <a:miter lim="800000"/>
            <a:headEnd/>
            <a:tailEnd/>
          </a:ln>
        </p:spPr>
        <p:txBody>
          <a:bodyPr wrap="square">
            <a:spAutoFit/>
          </a:bodyPr>
          <a:lstStyle/>
          <a:p>
            <a:pPr marL="0" marR="0" lvl="0" indent="0" algn="l" defTabSz="1219170" rtl="0" eaLnBrk="1" fontAlgn="base" latinLnBrk="0" hangingPunct="1">
              <a:lnSpc>
                <a:spcPct val="100000"/>
              </a:lnSpc>
              <a:spcBef>
                <a:spcPts val="0"/>
              </a:spcBef>
              <a:spcAft>
                <a:spcPct val="0"/>
              </a:spcAft>
              <a:buClrTx/>
              <a:buSzTx/>
              <a:buFontTx/>
              <a:buNone/>
              <a:tabLst/>
              <a:defRPr/>
            </a:pPr>
            <a:r>
              <a:rPr kumimoji="0" lang="en-US" sz="933" b="0" i="0" u="none" strike="noStrike" kern="1200" cap="none" spc="0" normalizeH="0" baseline="0" noProof="0">
                <a:ln>
                  <a:noFill/>
                </a:ln>
                <a:solidFill>
                  <a:srgbClr val="A29BA5"/>
                </a:solidFill>
                <a:effectLst/>
                <a:uLnTx/>
                <a:uFillTx/>
                <a:latin typeface="Arial" pitchFamily="34" charset="0"/>
                <a:ea typeface="+mn-ea"/>
                <a:cs typeface="+mn-cs"/>
                <a:sym typeface="Gill Sans" charset="0"/>
              </a:rPr>
              <a:t>Source:  Nielsen Scarborough (USA+ Release 1, 2023).  Field dates: December 2021 – May 2023.  Sample size is approximately 1,230 NASCAR listeners.</a:t>
            </a:r>
          </a:p>
        </p:txBody>
      </p:sp>
      <p:pic>
        <p:nvPicPr>
          <p:cNvPr id="57" name="Picture 18"/>
          <p:cNvPicPr>
            <a:picLocks noChangeAspect="1" noChangeArrowheads="1"/>
          </p:cNvPicPr>
          <p:nvPr/>
        </p:nvPicPr>
        <p:blipFill>
          <a:blip r:embed="rId5" cstate="screen">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p:blipFill>
        <p:spPr bwMode="auto">
          <a:xfrm>
            <a:off x="10797486" y="6395664"/>
            <a:ext cx="537991" cy="35397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0" name="Chart 59"/>
          <p:cNvGraphicFramePr/>
          <p:nvPr/>
        </p:nvGraphicFramePr>
        <p:xfrm>
          <a:off x="1904389" y="1933024"/>
          <a:ext cx="3256579" cy="1320800"/>
        </p:xfrm>
        <a:graphic>
          <a:graphicData uri="http://schemas.openxmlformats.org/drawingml/2006/chart">
            <c:chart xmlns:c="http://schemas.openxmlformats.org/drawingml/2006/chart" xmlns:r="http://schemas.openxmlformats.org/officeDocument/2006/relationships" r:id="rId7"/>
          </a:graphicData>
        </a:graphic>
      </p:graphicFrame>
      <p:sp>
        <p:nvSpPr>
          <p:cNvPr id="64" name="TextBox 63"/>
          <p:cNvSpPr txBox="1"/>
          <p:nvPr/>
        </p:nvSpPr>
        <p:spPr>
          <a:xfrm>
            <a:off x="632749" y="3148782"/>
            <a:ext cx="783538" cy="584775"/>
          </a:xfrm>
          <a:prstGeom prst="rect">
            <a:avLst/>
          </a:prstGeom>
          <a:noFill/>
        </p:spPr>
        <p:txBody>
          <a:bodyPr wrap="squar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Gill Sans" charset="0"/>
              </a:rPr>
              <a:t>62%</a:t>
            </a:r>
          </a:p>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Gill Sans" charset="0"/>
              </a:rPr>
              <a:t>Male</a:t>
            </a:r>
          </a:p>
        </p:txBody>
      </p:sp>
      <p:sp>
        <p:nvSpPr>
          <p:cNvPr id="65" name="TextBox 64"/>
          <p:cNvSpPr txBox="1"/>
          <p:nvPr/>
        </p:nvSpPr>
        <p:spPr>
          <a:xfrm>
            <a:off x="1257263" y="3148782"/>
            <a:ext cx="1175307" cy="584775"/>
          </a:xfrm>
          <a:prstGeom prst="rect">
            <a:avLst/>
          </a:prstGeom>
          <a:noFill/>
        </p:spPr>
        <p:txBody>
          <a:bodyPr wrap="squar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Gill Sans" charset="0"/>
              </a:rPr>
              <a:t>38%</a:t>
            </a:r>
          </a:p>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Gill Sans" charset="0"/>
              </a:rPr>
              <a:t>Female</a:t>
            </a:r>
          </a:p>
        </p:txBody>
      </p:sp>
      <p:sp>
        <p:nvSpPr>
          <p:cNvPr id="67" name="TextBox 66"/>
          <p:cNvSpPr txBox="1"/>
          <p:nvPr/>
        </p:nvSpPr>
        <p:spPr>
          <a:xfrm>
            <a:off x="2492623" y="3290893"/>
            <a:ext cx="2092003" cy="338554"/>
          </a:xfrm>
          <a:prstGeom prst="rect">
            <a:avLst/>
          </a:prstGeom>
          <a:noFill/>
        </p:spPr>
        <p:txBody>
          <a:bodyPr wrap="squar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Gill Sans" charset="0"/>
              </a:rPr>
              <a:t>18-44 Years Old</a:t>
            </a:r>
          </a:p>
        </p:txBody>
      </p:sp>
      <p:sp>
        <p:nvSpPr>
          <p:cNvPr id="74" name="TextBox 73"/>
          <p:cNvSpPr txBox="1"/>
          <p:nvPr/>
        </p:nvSpPr>
        <p:spPr>
          <a:xfrm>
            <a:off x="6710057" y="2658398"/>
            <a:ext cx="2276759" cy="584775"/>
          </a:xfrm>
          <a:prstGeom prst="rect">
            <a:avLst/>
          </a:prstGeom>
          <a:noFill/>
        </p:spPr>
        <p:txBody>
          <a:bodyPr wrap="squar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
                <a:ea typeface="+mn-ea"/>
                <a:cs typeface="+mn-cs"/>
                <a:sym typeface="Gill Sans" charset="0"/>
              </a:rPr>
              <a:t>$86,000</a:t>
            </a:r>
          </a:p>
        </p:txBody>
      </p:sp>
      <p:grpSp>
        <p:nvGrpSpPr>
          <p:cNvPr id="3" name="Group 2"/>
          <p:cNvGrpSpPr/>
          <p:nvPr/>
        </p:nvGrpSpPr>
        <p:grpSpPr>
          <a:xfrm>
            <a:off x="4554399" y="1995337"/>
            <a:ext cx="2124375" cy="1872702"/>
            <a:chOff x="1858499" y="2982845"/>
            <a:chExt cx="1652785" cy="1404526"/>
          </a:xfrm>
        </p:grpSpPr>
        <p:sp>
          <p:nvSpPr>
            <p:cNvPr id="66" name="TextBox 65"/>
            <p:cNvSpPr txBox="1"/>
            <p:nvPr/>
          </p:nvSpPr>
          <p:spPr>
            <a:xfrm>
              <a:off x="1858499" y="3948790"/>
              <a:ext cx="1652785" cy="438581"/>
            </a:xfrm>
            <a:prstGeom prst="rect">
              <a:avLst/>
            </a:prstGeom>
            <a:noFill/>
          </p:spPr>
          <p:txBody>
            <a:bodyPr wrap="squar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Gill Sans" charset="0"/>
                </a:rPr>
                <a:t>Households </a:t>
              </a:r>
            </a:p>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Gill Sans" charset="0"/>
                </a:rPr>
                <a:t>with Children</a:t>
              </a:r>
            </a:p>
          </p:txBody>
        </p:sp>
        <p:pic>
          <p:nvPicPr>
            <p:cNvPr id="71" name="Picture 2" descr="http://www.brazosfellowship.com/wp-content/uploads/2014/06/family.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381258" y="2982845"/>
              <a:ext cx="647700" cy="647700"/>
            </a:xfrm>
            <a:prstGeom prst="rect">
              <a:avLst/>
            </a:prstGeom>
            <a:noFill/>
            <a:extLst>
              <a:ext uri="{909E8E84-426E-40DD-AFC4-6F175D3DCCD1}">
                <a14:hiddenFill xmlns:a14="http://schemas.microsoft.com/office/drawing/2010/main">
                  <a:solidFill>
                    <a:srgbClr val="FFFFFF"/>
                  </a:solidFill>
                </a14:hiddenFill>
              </a:ext>
            </a:extLst>
          </p:spPr>
        </p:pic>
        <p:sp>
          <p:nvSpPr>
            <p:cNvPr id="76" name="TextBox 75"/>
            <p:cNvSpPr txBox="1"/>
            <p:nvPr/>
          </p:nvSpPr>
          <p:spPr>
            <a:xfrm>
              <a:off x="2363564" y="3591126"/>
              <a:ext cx="589194" cy="407900"/>
            </a:xfrm>
            <a:prstGeom prst="rect">
              <a:avLst/>
            </a:prstGeom>
            <a:noFill/>
          </p:spPr>
          <p:txBody>
            <a:bodyPr wrap="squar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467" b="1" i="0" u="none" strike="noStrike" kern="1200" cap="none" spc="0" normalizeH="0" baseline="0" noProof="0">
                  <a:ln>
                    <a:noFill/>
                  </a:ln>
                  <a:solidFill>
                    <a:srgbClr val="000000"/>
                  </a:solidFill>
                  <a:effectLst/>
                  <a:uLnTx/>
                  <a:uFillTx/>
                  <a:latin typeface="Arial"/>
                  <a:ea typeface="+mn-ea"/>
                  <a:cs typeface="Arial" panose="020B0604020202020204" pitchFamily="34" charset="0"/>
                  <a:sym typeface="Gill Sans" charset="0"/>
                </a:rPr>
                <a:t>OUT </a:t>
              </a:r>
            </a:p>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467" b="1" i="0" u="none" strike="noStrike" kern="1200" cap="none" spc="0" normalizeH="0" baseline="0" noProof="0">
                  <a:ln>
                    <a:noFill/>
                  </a:ln>
                  <a:solidFill>
                    <a:srgbClr val="000000"/>
                  </a:solidFill>
                  <a:effectLst/>
                  <a:uLnTx/>
                  <a:uFillTx/>
                  <a:latin typeface="Arial"/>
                  <a:ea typeface="+mn-ea"/>
                  <a:cs typeface="Arial" panose="020B0604020202020204" pitchFamily="34" charset="0"/>
                  <a:sym typeface="Gill Sans" charset="0"/>
                </a:rPr>
                <a:t>OF</a:t>
              </a:r>
              <a:endParaRPr kumimoji="0" lang="en-US" sz="2667" b="1" i="0" u="none" strike="noStrike" kern="1200" cap="none" spc="0" normalizeH="0" baseline="0" noProof="0">
                <a:ln>
                  <a:noFill/>
                </a:ln>
                <a:solidFill>
                  <a:srgbClr val="000000"/>
                </a:solidFill>
                <a:effectLst/>
                <a:uLnTx/>
                <a:uFillTx/>
                <a:latin typeface="Arial"/>
                <a:ea typeface="+mn-ea"/>
                <a:cs typeface="+mn-cs"/>
                <a:sym typeface="Gill Sans" charset="0"/>
              </a:endParaRPr>
            </a:p>
          </p:txBody>
        </p:sp>
        <p:sp>
          <p:nvSpPr>
            <p:cNvPr id="77" name="TextBox 76"/>
            <p:cNvSpPr txBox="1"/>
            <p:nvPr/>
          </p:nvSpPr>
          <p:spPr>
            <a:xfrm>
              <a:off x="2190758" y="3567790"/>
              <a:ext cx="381000" cy="438581"/>
            </a:xfrm>
            <a:prstGeom prst="rect">
              <a:avLst/>
            </a:prstGeom>
            <a:noFill/>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
                  <a:ea typeface="+mn-ea"/>
                  <a:cs typeface="+mn-cs"/>
                  <a:sym typeface="Gill Sans" charset="0"/>
                </a:rPr>
                <a:t>2</a:t>
              </a:r>
            </a:p>
          </p:txBody>
        </p:sp>
        <p:sp>
          <p:nvSpPr>
            <p:cNvPr id="78" name="TextBox 77"/>
            <p:cNvSpPr txBox="1"/>
            <p:nvPr/>
          </p:nvSpPr>
          <p:spPr>
            <a:xfrm>
              <a:off x="2800358" y="3567790"/>
              <a:ext cx="381000" cy="438581"/>
            </a:xfrm>
            <a:prstGeom prst="rect">
              <a:avLst/>
            </a:prstGeom>
            <a:noFill/>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
                  <a:ea typeface="+mn-ea"/>
                  <a:cs typeface="+mn-cs"/>
                  <a:sym typeface="Gill Sans" charset="0"/>
                </a:rPr>
                <a:t>5</a:t>
              </a:r>
            </a:p>
          </p:txBody>
        </p:sp>
      </p:grpSp>
      <p:sp>
        <p:nvSpPr>
          <p:cNvPr id="128" name="TextBox 127"/>
          <p:cNvSpPr txBox="1"/>
          <p:nvPr/>
        </p:nvSpPr>
        <p:spPr>
          <a:xfrm>
            <a:off x="6645418" y="3189559"/>
            <a:ext cx="2337662" cy="584775"/>
          </a:xfrm>
          <a:prstGeom prst="rect">
            <a:avLst/>
          </a:prstGeom>
          <a:noFill/>
        </p:spPr>
        <p:txBody>
          <a:bodyPr wrap="squar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Gill Sans" charset="0"/>
              </a:rPr>
              <a:t>Average </a:t>
            </a:r>
          </a:p>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Gill Sans" charset="0"/>
              </a:rPr>
              <a:t>Household Income</a:t>
            </a:r>
          </a:p>
        </p:txBody>
      </p:sp>
      <p:sp>
        <p:nvSpPr>
          <p:cNvPr id="129" name="TextBox 128"/>
          <p:cNvSpPr txBox="1"/>
          <p:nvPr/>
        </p:nvSpPr>
        <p:spPr>
          <a:xfrm>
            <a:off x="2967758" y="2498611"/>
            <a:ext cx="1273249" cy="318100"/>
          </a:xfrm>
          <a:prstGeom prst="rect">
            <a:avLst/>
          </a:prstGeom>
          <a:noFill/>
        </p:spPr>
        <p:txBody>
          <a:bodyPr wrap="squar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467" b="1" i="0" u="none" strike="noStrike" kern="1200" cap="none" spc="0" normalizeH="0" baseline="0" noProof="0">
                <a:ln>
                  <a:solidFill>
                    <a:prstClr val="white"/>
                  </a:solidFill>
                </a:ln>
                <a:solidFill>
                  <a:prstClr val="white"/>
                </a:solidFill>
                <a:effectLst/>
                <a:uLnTx/>
                <a:uFillTx/>
                <a:latin typeface="Arial"/>
                <a:ea typeface="+mn-ea"/>
                <a:cs typeface="Arial" panose="020B0604020202020204" pitchFamily="34" charset="0"/>
                <a:sym typeface="Gill Sans" charset="0"/>
              </a:rPr>
              <a:t>OUT OF</a:t>
            </a:r>
            <a:endParaRPr kumimoji="0" lang="en-US" sz="2667" b="1" i="0" u="none" strike="noStrike" kern="1200" cap="none" spc="0" normalizeH="0" baseline="0" noProof="0">
              <a:ln>
                <a:solidFill>
                  <a:prstClr val="white"/>
                </a:solidFill>
              </a:ln>
              <a:solidFill>
                <a:prstClr val="white"/>
              </a:solidFill>
              <a:effectLst/>
              <a:uLnTx/>
              <a:uFillTx/>
              <a:latin typeface="Arial"/>
              <a:ea typeface="+mn-ea"/>
              <a:cs typeface="+mn-cs"/>
              <a:sym typeface="Gill Sans" charset="0"/>
            </a:endParaRPr>
          </a:p>
        </p:txBody>
      </p:sp>
      <p:sp>
        <p:nvSpPr>
          <p:cNvPr id="130" name="TextBox 129"/>
          <p:cNvSpPr txBox="1"/>
          <p:nvPr/>
        </p:nvSpPr>
        <p:spPr>
          <a:xfrm>
            <a:off x="3359527" y="1998337"/>
            <a:ext cx="489711" cy="584775"/>
          </a:xfrm>
          <a:prstGeom prst="rect">
            <a:avLst/>
          </a:prstGeom>
          <a:noFill/>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solidFill>
                    <a:prstClr val="white"/>
                  </a:solidFill>
                </a:ln>
                <a:solidFill>
                  <a:prstClr val="white"/>
                </a:solidFill>
                <a:effectLst/>
                <a:uLnTx/>
                <a:uFillTx/>
                <a:latin typeface="Arial"/>
                <a:ea typeface="+mn-ea"/>
                <a:cs typeface="+mn-cs"/>
                <a:sym typeface="Gill Sans" charset="0"/>
              </a:rPr>
              <a:t>2</a:t>
            </a:r>
          </a:p>
        </p:txBody>
      </p:sp>
      <p:sp>
        <p:nvSpPr>
          <p:cNvPr id="131" name="TextBox 130"/>
          <p:cNvSpPr txBox="1"/>
          <p:nvPr/>
        </p:nvSpPr>
        <p:spPr>
          <a:xfrm>
            <a:off x="3359527" y="2704462"/>
            <a:ext cx="489711" cy="584775"/>
          </a:xfrm>
          <a:prstGeom prst="rect">
            <a:avLst/>
          </a:prstGeom>
          <a:noFill/>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solidFill>
                    <a:prstClr val="white"/>
                  </a:solidFill>
                </a:ln>
                <a:solidFill>
                  <a:prstClr val="white"/>
                </a:solidFill>
                <a:effectLst/>
                <a:uLnTx/>
                <a:uFillTx/>
                <a:latin typeface="Arial"/>
                <a:ea typeface="+mn-ea"/>
                <a:cs typeface="+mn-cs"/>
                <a:sym typeface="Gill Sans" charset="0"/>
              </a:rPr>
              <a:t>5</a:t>
            </a:r>
          </a:p>
        </p:txBody>
      </p:sp>
      <p:grpSp>
        <p:nvGrpSpPr>
          <p:cNvPr id="5" name="Group 4"/>
          <p:cNvGrpSpPr/>
          <p:nvPr/>
        </p:nvGrpSpPr>
        <p:grpSpPr>
          <a:xfrm>
            <a:off x="6997241" y="4369929"/>
            <a:ext cx="1715230" cy="1656048"/>
            <a:chOff x="3671122" y="1226886"/>
            <a:chExt cx="1334465" cy="1242036"/>
          </a:xfrm>
        </p:grpSpPr>
        <p:pic>
          <p:nvPicPr>
            <p:cNvPr id="1026" name="Picture 2" descr="http://cgu.edu/Images/SBOS/2014%20social%20symposium/logo-2014-symposium.gif"/>
            <p:cNvPicPr>
              <a:picLocks noChangeAspect="1" noChangeArrowheads="1"/>
            </p:cNvPicPr>
            <p:nvPr/>
          </p:nvPicPr>
          <p:blipFill>
            <a:blip r:embed="rId9" cstate="screen">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a:ext>
              </a:extLst>
            </a:blip>
            <a:srcRect/>
            <a:stretch>
              <a:fillRect/>
            </a:stretch>
          </p:blipFill>
          <p:spPr bwMode="auto">
            <a:xfrm>
              <a:off x="3997013" y="1226886"/>
              <a:ext cx="613721" cy="526047"/>
            </a:xfrm>
            <a:prstGeom prst="rect">
              <a:avLst/>
            </a:prstGeom>
            <a:noFill/>
            <a:extLst>
              <a:ext uri="{909E8E84-426E-40DD-AFC4-6F175D3DCCD1}">
                <a14:hiddenFill xmlns:a14="http://schemas.microsoft.com/office/drawing/2010/main">
                  <a:solidFill>
                    <a:srgbClr val="FFFFFF"/>
                  </a:solidFill>
                </a14:hiddenFill>
              </a:ext>
            </a:extLst>
          </p:spPr>
        </p:pic>
        <p:sp>
          <p:nvSpPr>
            <p:cNvPr id="136" name="TextBox 135"/>
            <p:cNvSpPr txBox="1"/>
            <p:nvPr/>
          </p:nvSpPr>
          <p:spPr>
            <a:xfrm>
              <a:off x="3675926" y="2215007"/>
              <a:ext cx="1329661" cy="253915"/>
            </a:xfrm>
            <a:prstGeom prst="rect">
              <a:avLst/>
            </a:prstGeom>
            <a:noFill/>
          </p:spPr>
          <p:txBody>
            <a:bodyPr wrap="squar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Gill Sans" charset="0"/>
                </a:rPr>
                <a:t>Multicultural</a:t>
              </a:r>
            </a:p>
          </p:txBody>
        </p:sp>
        <p:sp>
          <p:nvSpPr>
            <p:cNvPr id="137" name="TextBox 136"/>
            <p:cNvSpPr txBox="1"/>
            <p:nvPr/>
          </p:nvSpPr>
          <p:spPr>
            <a:xfrm>
              <a:off x="3671122" y="1752933"/>
              <a:ext cx="1323577" cy="438581"/>
            </a:xfrm>
            <a:prstGeom prst="rect">
              <a:avLst/>
            </a:prstGeom>
            <a:noFill/>
          </p:spPr>
          <p:txBody>
            <a:bodyPr wrap="squar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
                  <a:ea typeface="+mn-ea"/>
                  <a:cs typeface="+mn-cs"/>
                  <a:sym typeface="Gill Sans" charset="0"/>
                </a:rPr>
                <a:t>31%</a:t>
              </a:r>
            </a:p>
          </p:txBody>
        </p:sp>
      </p:grpSp>
      <p:pic>
        <p:nvPicPr>
          <p:cNvPr id="138" name="Picture 137"/>
          <p:cNvPicPr>
            <a:picLocks noChangeAspect="1"/>
          </p:cNvPicPr>
          <p:nvPr/>
        </p:nvPicPr>
        <p:blipFill>
          <a:blip r:embed="rId11" cstate="screen">
            <a:biLevel thresh="75000"/>
            <a:extLst>
              <a:ext uri="{28A0092B-C50C-407E-A947-70E740481C1C}">
                <a14:useLocalDpi xmlns:a14="http://schemas.microsoft.com/office/drawing/2010/main"/>
              </a:ext>
            </a:extLst>
          </a:blip>
          <a:stretch>
            <a:fillRect/>
          </a:stretch>
        </p:blipFill>
        <p:spPr>
          <a:xfrm>
            <a:off x="5378788" y="4490978"/>
            <a:ext cx="617603" cy="640668"/>
          </a:xfrm>
          <a:prstGeom prst="rect">
            <a:avLst/>
          </a:prstGeom>
        </p:spPr>
      </p:pic>
      <p:sp>
        <p:nvSpPr>
          <p:cNvPr id="139" name="TextBox 138"/>
          <p:cNvSpPr txBox="1"/>
          <p:nvPr/>
        </p:nvSpPr>
        <p:spPr>
          <a:xfrm>
            <a:off x="4845941" y="5696478"/>
            <a:ext cx="1709053" cy="584775"/>
          </a:xfrm>
          <a:prstGeom prst="rect">
            <a:avLst/>
          </a:prstGeom>
          <a:noFill/>
        </p:spPr>
        <p:txBody>
          <a:bodyPr wrap="squar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Gill Sans" charset="0"/>
              </a:rPr>
              <a:t>Some College </a:t>
            </a:r>
          </a:p>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Gill Sans" charset="0"/>
              </a:rPr>
              <a:t>or Beyond</a:t>
            </a:r>
          </a:p>
        </p:txBody>
      </p:sp>
      <p:sp>
        <p:nvSpPr>
          <p:cNvPr id="140" name="TextBox 139"/>
          <p:cNvSpPr txBox="1"/>
          <p:nvPr/>
        </p:nvSpPr>
        <p:spPr>
          <a:xfrm>
            <a:off x="5322111" y="5126574"/>
            <a:ext cx="757309" cy="543867"/>
          </a:xfrm>
          <a:prstGeom prst="rect">
            <a:avLst/>
          </a:prstGeom>
          <a:noFill/>
        </p:spPr>
        <p:txBody>
          <a:bodyPr wrap="squar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467" b="1" i="0" u="none" strike="noStrike" kern="1200" cap="none" spc="0" normalizeH="0" baseline="0" noProof="0">
                <a:ln>
                  <a:noFill/>
                </a:ln>
                <a:solidFill>
                  <a:srgbClr val="000000"/>
                </a:solidFill>
                <a:effectLst/>
                <a:uLnTx/>
                <a:uFillTx/>
                <a:latin typeface="Arial"/>
                <a:ea typeface="+mn-ea"/>
                <a:cs typeface="Arial" panose="020B0604020202020204" pitchFamily="34" charset="0"/>
                <a:sym typeface="Gill Sans" charset="0"/>
              </a:rPr>
              <a:t>OUT </a:t>
            </a:r>
          </a:p>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467" b="1" i="0" u="none" strike="noStrike" kern="1200" cap="none" spc="0" normalizeH="0" baseline="0" noProof="0">
                <a:ln>
                  <a:noFill/>
                </a:ln>
                <a:solidFill>
                  <a:srgbClr val="000000"/>
                </a:solidFill>
                <a:effectLst/>
                <a:uLnTx/>
                <a:uFillTx/>
                <a:latin typeface="Arial"/>
                <a:ea typeface="+mn-ea"/>
                <a:cs typeface="Arial" panose="020B0604020202020204" pitchFamily="34" charset="0"/>
                <a:sym typeface="Gill Sans" charset="0"/>
              </a:rPr>
              <a:t>OF</a:t>
            </a:r>
            <a:endParaRPr kumimoji="0" lang="en-US" sz="2667" b="1" i="0" u="none" strike="noStrike" kern="1200" cap="none" spc="0" normalizeH="0" baseline="0" noProof="0">
              <a:ln>
                <a:noFill/>
              </a:ln>
              <a:solidFill>
                <a:srgbClr val="000000"/>
              </a:solidFill>
              <a:effectLst/>
              <a:uLnTx/>
              <a:uFillTx/>
              <a:latin typeface="Arial"/>
              <a:ea typeface="+mn-ea"/>
              <a:cs typeface="+mn-cs"/>
              <a:sym typeface="Gill Sans" charset="0"/>
            </a:endParaRPr>
          </a:p>
        </p:txBody>
      </p:sp>
      <p:grpSp>
        <p:nvGrpSpPr>
          <p:cNvPr id="8" name="Group 7"/>
          <p:cNvGrpSpPr/>
          <p:nvPr/>
        </p:nvGrpSpPr>
        <p:grpSpPr>
          <a:xfrm>
            <a:off x="2572618" y="4490978"/>
            <a:ext cx="1929802" cy="1562069"/>
            <a:chOff x="5204195" y="3119218"/>
            <a:chExt cx="1501405" cy="1171552"/>
          </a:xfrm>
        </p:grpSpPr>
        <p:pic>
          <p:nvPicPr>
            <p:cNvPr id="4" name="Picture 2" descr="https://encrypted-tbn2.gstatic.com/images?q=tbn:ANd9GcQYZq2ogsaWTSYG83Gu-LMugBPq48dVhr7joAceC_2ip07Hq6rc"/>
            <p:cNvPicPr>
              <a:picLocks noChangeAspect="1" noChangeArrowheads="1"/>
            </p:cNvPicPr>
            <p:nvPr/>
          </p:nvPicPr>
          <p:blipFill>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689832" y="3119218"/>
              <a:ext cx="439266" cy="473838"/>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p:cNvSpPr txBox="1"/>
            <p:nvPr/>
          </p:nvSpPr>
          <p:spPr>
            <a:xfrm>
              <a:off x="5204195" y="4036854"/>
              <a:ext cx="1501405" cy="253916"/>
            </a:xfrm>
            <a:prstGeom prst="rect">
              <a:avLst/>
            </a:prstGeom>
            <a:noFill/>
          </p:spPr>
          <p:txBody>
            <a:bodyPr wrap="squar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n-ea"/>
                  <a:cs typeface="Arial" panose="020B0604020202020204" pitchFamily="34" charset="0"/>
                  <a:sym typeface="Gill Sans" charset="0"/>
                </a:rPr>
                <a:t>Homeowners</a:t>
              </a:r>
            </a:p>
          </p:txBody>
        </p:sp>
        <p:sp>
          <p:nvSpPr>
            <p:cNvPr id="45" name="TextBox 44"/>
            <p:cNvSpPr txBox="1"/>
            <p:nvPr/>
          </p:nvSpPr>
          <p:spPr>
            <a:xfrm>
              <a:off x="5605685" y="3548561"/>
              <a:ext cx="589194" cy="407900"/>
            </a:xfrm>
            <a:prstGeom prst="rect">
              <a:avLst/>
            </a:prstGeom>
            <a:noFill/>
          </p:spPr>
          <p:txBody>
            <a:bodyPr wrap="squar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467" b="1" i="0" u="none" strike="noStrike" kern="1200" cap="none" spc="0" normalizeH="0" baseline="0" noProof="0">
                  <a:ln>
                    <a:noFill/>
                  </a:ln>
                  <a:solidFill>
                    <a:srgbClr val="000000"/>
                  </a:solidFill>
                  <a:effectLst/>
                  <a:uLnTx/>
                  <a:uFillTx/>
                  <a:latin typeface="Arial"/>
                  <a:ea typeface="+mn-ea"/>
                  <a:cs typeface="Arial" panose="020B0604020202020204" pitchFamily="34" charset="0"/>
                  <a:sym typeface="Gill Sans" charset="0"/>
                </a:rPr>
                <a:t>OUT </a:t>
              </a:r>
            </a:p>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467" b="1" i="0" u="none" strike="noStrike" kern="1200" cap="none" spc="0" normalizeH="0" baseline="0" noProof="0">
                  <a:ln>
                    <a:noFill/>
                  </a:ln>
                  <a:solidFill>
                    <a:srgbClr val="000000"/>
                  </a:solidFill>
                  <a:effectLst/>
                  <a:uLnTx/>
                  <a:uFillTx/>
                  <a:latin typeface="Arial"/>
                  <a:ea typeface="+mn-ea"/>
                  <a:cs typeface="Arial" panose="020B0604020202020204" pitchFamily="34" charset="0"/>
                  <a:sym typeface="Gill Sans" charset="0"/>
                </a:rPr>
                <a:t>OF</a:t>
              </a:r>
              <a:endParaRPr kumimoji="0" lang="en-US" sz="2667" b="1" i="0" u="none" strike="noStrike" kern="1200" cap="none" spc="0" normalizeH="0" baseline="0" noProof="0">
                <a:ln>
                  <a:noFill/>
                </a:ln>
                <a:solidFill>
                  <a:srgbClr val="000000"/>
                </a:solidFill>
                <a:effectLst/>
                <a:uLnTx/>
                <a:uFillTx/>
                <a:latin typeface="Arial"/>
                <a:ea typeface="+mn-ea"/>
                <a:cs typeface="+mn-cs"/>
                <a:sym typeface="Gill Sans" charset="0"/>
              </a:endParaRPr>
            </a:p>
          </p:txBody>
        </p:sp>
        <p:sp>
          <p:nvSpPr>
            <p:cNvPr id="46" name="TextBox 45"/>
            <p:cNvSpPr txBox="1"/>
            <p:nvPr/>
          </p:nvSpPr>
          <p:spPr>
            <a:xfrm>
              <a:off x="5432879" y="3525225"/>
              <a:ext cx="381000" cy="438581"/>
            </a:xfrm>
            <a:prstGeom prst="rect">
              <a:avLst/>
            </a:prstGeom>
            <a:noFill/>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
                  <a:ea typeface="+mn-ea"/>
                  <a:cs typeface="+mn-cs"/>
                  <a:sym typeface="Gill Sans" charset="0"/>
                </a:rPr>
                <a:t>2</a:t>
              </a:r>
            </a:p>
          </p:txBody>
        </p:sp>
        <p:sp>
          <p:nvSpPr>
            <p:cNvPr id="47" name="TextBox 46"/>
            <p:cNvSpPr txBox="1"/>
            <p:nvPr/>
          </p:nvSpPr>
          <p:spPr>
            <a:xfrm>
              <a:off x="6042479" y="3525225"/>
              <a:ext cx="381000" cy="438581"/>
            </a:xfrm>
            <a:prstGeom prst="rect">
              <a:avLst/>
            </a:prstGeom>
            <a:noFill/>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
                  <a:ea typeface="+mn-ea"/>
                  <a:cs typeface="+mn-cs"/>
                  <a:sym typeface="Gill Sans" charset="0"/>
                </a:rPr>
                <a:t>3</a:t>
              </a:r>
            </a:p>
          </p:txBody>
        </p:sp>
      </p:grpSp>
      <p:grpSp>
        <p:nvGrpSpPr>
          <p:cNvPr id="10" name="Group 9"/>
          <p:cNvGrpSpPr/>
          <p:nvPr/>
        </p:nvGrpSpPr>
        <p:grpSpPr>
          <a:xfrm>
            <a:off x="8675380" y="1657251"/>
            <a:ext cx="3136905" cy="2220748"/>
            <a:chOff x="6693930" y="971550"/>
            <a:chExt cx="2440543" cy="1665561"/>
          </a:xfrm>
        </p:grpSpPr>
        <p:pic>
          <p:nvPicPr>
            <p:cNvPr id="55" name="Picture 16" descr="http://www.bls.gov/images/maps/eagmap_lrg.png"/>
            <p:cNvPicPr>
              <a:picLocks noChangeAspect="1" noChangeArrowheads="1"/>
            </p:cNvPicPr>
            <p:nvPr/>
          </p:nvPicPr>
          <p:blipFill rotWithShape="1">
            <a:blip r:embed="rId13" cstate="screen">
              <a:extLst>
                <a:ext uri="{BEBA8EAE-BF5A-486C-A8C5-ECC9F3942E4B}">
                  <a14:imgProps xmlns:a14="http://schemas.microsoft.com/office/drawing/2010/main">
                    <a14:imgLayer r:embed="rId14">
                      <a14:imgEffect>
                        <a14:saturation sat="0"/>
                      </a14:imgEffect>
                    </a14:imgLayer>
                  </a14:imgProps>
                </a:ext>
                <a:ext uri="{28A0092B-C50C-407E-A947-70E740481C1C}">
                  <a14:useLocalDpi xmlns:a14="http://schemas.microsoft.com/office/drawing/2010/main"/>
                </a:ext>
              </a:extLst>
            </a:blip>
            <a:srcRect b="11575"/>
            <a:stretch/>
          </p:blipFill>
          <p:spPr bwMode="auto">
            <a:xfrm>
              <a:off x="6871601" y="1397730"/>
              <a:ext cx="2153321" cy="1239381"/>
            </a:xfrm>
            <a:prstGeom prst="rect">
              <a:avLst/>
            </a:prstGeom>
            <a:noFill/>
            <a:extLst>
              <a:ext uri="{909E8E84-426E-40DD-AFC4-6F175D3DCCD1}">
                <a14:hiddenFill xmlns:a14="http://schemas.microsoft.com/office/drawing/2010/main">
                  <a:solidFill>
                    <a:srgbClr val="FFFFFF"/>
                  </a:solidFill>
                </a14:hiddenFill>
              </a:ext>
            </a:extLst>
          </p:spPr>
        </p:pic>
        <p:grpSp>
          <p:nvGrpSpPr>
            <p:cNvPr id="58" name="Group 57"/>
            <p:cNvGrpSpPr/>
            <p:nvPr/>
          </p:nvGrpSpPr>
          <p:grpSpPr>
            <a:xfrm>
              <a:off x="6693930" y="971550"/>
              <a:ext cx="2440543" cy="1367758"/>
              <a:chOff x="6064760" y="676145"/>
              <a:chExt cx="3069714" cy="1579879"/>
            </a:xfrm>
          </p:grpSpPr>
          <p:grpSp>
            <p:nvGrpSpPr>
              <p:cNvPr id="59" name="Group 58"/>
              <p:cNvGrpSpPr/>
              <p:nvPr/>
            </p:nvGrpSpPr>
            <p:grpSpPr>
              <a:xfrm>
                <a:off x="6562838" y="1405028"/>
                <a:ext cx="2179880" cy="850996"/>
                <a:chOff x="3912005" y="1397646"/>
                <a:chExt cx="2179880" cy="850996"/>
              </a:xfrm>
            </p:grpSpPr>
            <p:sp>
              <p:nvSpPr>
                <p:cNvPr id="70" name="TextBox 69"/>
                <p:cNvSpPr txBox="1"/>
                <p:nvPr/>
              </p:nvSpPr>
              <p:spPr>
                <a:xfrm>
                  <a:off x="3912005" y="1575978"/>
                  <a:ext cx="457200" cy="248912"/>
                </a:xfrm>
                <a:prstGeom prst="rect">
                  <a:avLst/>
                </a:prstGeom>
                <a:solidFill>
                  <a:srgbClr val="FFFFFF">
                    <a:alpha val="83137"/>
                  </a:srgbClr>
                </a:solidFill>
              </p:spPr>
              <p:txBody>
                <a:bodyPr wrap="square" lIns="0" tIns="0" rIns="0" bIns="0"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a:ea typeface="+mn-ea"/>
                      <a:cs typeface="+mn-cs"/>
                      <a:sym typeface="Gill Sans" charset="0"/>
                    </a:rPr>
                    <a:t>12%</a:t>
                  </a:r>
                </a:p>
              </p:txBody>
            </p:sp>
            <p:sp>
              <p:nvSpPr>
                <p:cNvPr id="73" name="TextBox 72"/>
                <p:cNvSpPr txBox="1"/>
                <p:nvPr/>
              </p:nvSpPr>
              <p:spPr>
                <a:xfrm>
                  <a:off x="5072607" y="1999730"/>
                  <a:ext cx="457200" cy="248912"/>
                </a:xfrm>
                <a:prstGeom prst="rect">
                  <a:avLst/>
                </a:prstGeom>
                <a:solidFill>
                  <a:srgbClr val="FFFFFF">
                    <a:alpha val="83137"/>
                  </a:srgbClr>
                </a:solidFill>
              </p:spPr>
              <p:txBody>
                <a:bodyPr wrap="square" lIns="0" tIns="0" rIns="0" bIns="0"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a:ea typeface="+mn-ea"/>
                      <a:cs typeface="+mn-cs"/>
                      <a:sym typeface="Gill Sans" charset="0"/>
                    </a:rPr>
                    <a:t>47%</a:t>
                  </a:r>
                </a:p>
              </p:txBody>
            </p:sp>
            <p:sp>
              <p:nvSpPr>
                <p:cNvPr id="75" name="TextBox 74"/>
                <p:cNvSpPr txBox="1"/>
                <p:nvPr/>
              </p:nvSpPr>
              <p:spPr>
                <a:xfrm>
                  <a:off x="4808913" y="1525357"/>
                  <a:ext cx="457200" cy="248912"/>
                </a:xfrm>
                <a:prstGeom prst="rect">
                  <a:avLst/>
                </a:prstGeom>
                <a:solidFill>
                  <a:srgbClr val="FFFFFF">
                    <a:alpha val="83137"/>
                  </a:srgbClr>
                </a:solidFill>
              </p:spPr>
              <p:txBody>
                <a:bodyPr wrap="square" lIns="0" tIns="0" rIns="0" bIns="0"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a:ea typeface="+mn-ea"/>
                      <a:cs typeface="+mn-cs"/>
                      <a:sym typeface="Gill Sans" charset="0"/>
                    </a:rPr>
                    <a:t>30%</a:t>
                  </a:r>
                </a:p>
              </p:txBody>
            </p:sp>
            <p:sp>
              <p:nvSpPr>
                <p:cNvPr id="81" name="TextBox 80"/>
                <p:cNvSpPr txBox="1"/>
                <p:nvPr/>
              </p:nvSpPr>
              <p:spPr>
                <a:xfrm>
                  <a:off x="5634685" y="1397646"/>
                  <a:ext cx="457200" cy="248912"/>
                </a:xfrm>
                <a:prstGeom prst="rect">
                  <a:avLst/>
                </a:prstGeom>
                <a:solidFill>
                  <a:srgbClr val="FFFFFF">
                    <a:alpha val="81961"/>
                  </a:srgbClr>
                </a:solidFill>
              </p:spPr>
              <p:txBody>
                <a:bodyPr wrap="square" lIns="0" tIns="0" rIns="0" bIns="0"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a:ea typeface="+mn-ea"/>
                      <a:cs typeface="+mn-cs"/>
                      <a:sym typeface="Gill Sans" charset="0"/>
                    </a:rPr>
                    <a:t>11%</a:t>
                  </a:r>
                </a:p>
              </p:txBody>
            </p:sp>
          </p:grpSp>
          <p:sp>
            <p:nvSpPr>
              <p:cNvPr id="68" name="TextBox 67"/>
              <p:cNvSpPr txBox="1"/>
              <p:nvPr/>
            </p:nvSpPr>
            <p:spPr>
              <a:xfrm>
                <a:off x="6064760" y="676145"/>
                <a:ext cx="3069714" cy="328902"/>
              </a:xfrm>
              <a:prstGeom prst="rect">
                <a:avLst/>
              </a:prstGeom>
              <a:noFill/>
            </p:spPr>
            <p:txBody>
              <a:bodyPr wrap="squar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a:ln>
                      <a:noFill/>
                    </a:ln>
                    <a:solidFill>
                      <a:prstClr val="black"/>
                    </a:solidFill>
                    <a:effectLst/>
                    <a:uLnTx/>
                    <a:uFillTx/>
                    <a:latin typeface="Gill Sans" charset="0"/>
                    <a:ea typeface="+mn-ea"/>
                    <a:cs typeface="+mn-cs"/>
                    <a:sym typeface="Gill Sans" charset="0"/>
                  </a:rPr>
                  <a:t>Geographic Distribution</a:t>
                </a:r>
                <a:endParaRPr kumimoji="0" lang="en-US" sz="1333" b="0" i="0" u="none" strike="noStrike" kern="1200" cap="none" spc="0" normalizeH="0" baseline="0" noProof="0">
                  <a:ln>
                    <a:noFill/>
                  </a:ln>
                  <a:solidFill>
                    <a:prstClr val="black"/>
                  </a:solidFill>
                  <a:effectLst/>
                  <a:uLnTx/>
                  <a:uFillTx/>
                  <a:latin typeface="Gill Sans" charset="0"/>
                  <a:ea typeface="+mn-ea"/>
                  <a:cs typeface="+mn-cs"/>
                  <a:sym typeface="Gill Sans" charset="0"/>
                </a:endParaRPr>
              </a:p>
            </p:txBody>
          </p:sp>
        </p:grpSp>
      </p:grpSp>
      <p:sp>
        <p:nvSpPr>
          <p:cNvPr id="82" name="TextBox 81"/>
          <p:cNvSpPr txBox="1"/>
          <p:nvPr/>
        </p:nvSpPr>
        <p:spPr>
          <a:xfrm>
            <a:off x="8851804" y="4146523"/>
            <a:ext cx="3338572" cy="527303"/>
          </a:xfrm>
          <a:prstGeom prst="rect">
            <a:avLst/>
          </a:prstGeom>
          <a:noFill/>
        </p:spPr>
        <p:txBody>
          <a:bodyPr wrap="squar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2133"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ill Sans" charset="0"/>
              </a:rPr>
              <a:t>Top 5 NASCAR Markets </a:t>
            </a:r>
          </a:p>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ill Sans" charset="0"/>
              </a:rPr>
              <a:t>(by number of people interested in the sport)</a:t>
            </a:r>
          </a:p>
        </p:txBody>
      </p:sp>
      <p:sp>
        <p:nvSpPr>
          <p:cNvPr id="83" name="TextBox 82"/>
          <p:cNvSpPr txBox="1"/>
          <p:nvPr/>
        </p:nvSpPr>
        <p:spPr>
          <a:xfrm>
            <a:off x="9120762" y="4734680"/>
            <a:ext cx="2643207" cy="1332083"/>
          </a:xfrm>
          <a:prstGeom prst="rect">
            <a:avLst/>
          </a:prstGeom>
          <a:noFill/>
        </p:spPr>
        <p:txBody>
          <a:bodyPr wrap="square" rtlCol="0">
            <a:spAutoFit/>
          </a:bodyPr>
          <a:lstStyle/>
          <a:p>
            <a:pPr marL="609585" marR="0" lvl="0" indent="-304792" algn="l" defTabSz="1219170" rtl="0" eaLnBrk="1" fontAlgn="base" latinLnBrk="0" hangingPunct="1">
              <a:lnSpc>
                <a:spcPct val="100000"/>
              </a:lnSpc>
              <a:spcBef>
                <a:spcPct val="0"/>
              </a:spcBef>
              <a:spcAft>
                <a:spcPct val="0"/>
              </a:spcAft>
              <a:buClrTx/>
              <a:buSzTx/>
              <a:buFontTx/>
              <a:buAutoNum type="arabicPeriod"/>
              <a:tabLst/>
              <a:defRPr/>
            </a:pPr>
            <a:r>
              <a:rPr kumimoji="0" lang="en-US" sz="1867"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ill Sans" charset="0"/>
              </a:rPr>
              <a:t>Los Angeles</a:t>
            </a:r>
          </a:p>
          <a:p>
            <a:pPr marL="609585" marR="0" lvl="0" indent="-304792" algn="l" defTabSz="1219170" rtl="0" eaLnBrk="1" fontAlgn="base" latinLnBrk="0" hangingPunct="1">
              <a:lnSpc>
                <a:spcPct val="100000"/>
              </a:lnSpc>
              <a:spcBef>
                <a:spcPct val="0"/>
              </a:spcBef>
              <a:spcAft>
                <a:spcPct val="0"/>
              </a:spcAft>
              <a:buClrTx/>
              <a:buSzTx/>
              <a:buFontTx/>
              <a:buAutoNum type="arabicPeriod"/>
              <a:tabLst/>
              <a:defRPr/>
            </a:pPr>
            <a:r>
              <a:rPr kumimoji="0" lang="en-US" sz="1867"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ill Sans" charset="0"/>
              </a:rPr>
              <a:t>Indianapolis</a:t>
            </a:r>
          </a:p>
          <a:p>
            <a:pPr marL="609585" marR="0" lvl="0" indent="-304792" algn="l" defTabSz="1219170" rtl="0" eaLnBrk="1" fontAlgn="base" latinLnBrk="0" hangingPunct="1">
              <a:lnSpc>
                <a:spcPct val="100000"/>
              </a:lnSpc>
              <a:spcBef>
                <a:spcPct val="0"/>
              </a:spcBef>
              <a:spcAft>
                <a:spcPct val="0"/>
              </a:spcAft>
              <a:buClrTx/>
              <a:buSzTx/>
              <a:buFontTx/>
              <a:buAutoNum type="arabicPeriod"/>
              <a:tabLst/>
              <a:defRPr/>
            </a:pPr>
            <a:r>
              <a:rPr kumimoji="0" lang="en-US" sz="1867"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ill Sans" charset="0"/>
              </a:rPr>
              <a:t>Dallas</a:t>
            </a:r>
          </a:p>
          <a:p>
            <a:pPr marL="609585" marR="0" lvl="0" indent="-304792" algn="l" defTabSz="1219170" rtl="0" eaLnBrk="1" fontAlgn="base" latinLnBrk="0" hangingPunct="1">
              <a:lnSpc>
                <a:spcPct val="100000"/>
              </a:lnSpc>
              <a:spcBef>
                <a:spcPct val="0"/>
              </a:spcBef>
              <a:spcAft>
                <a:spcPct val="0"/>
              </a:spcAft>
              <a:buClrTx/>
              <a:buSzTx/>
              <a:buFontTx/>
              <a:buAutoNum type="arabicPeriod"/>
              <a:tabLst/>
              <a:defRPr/>
            </a:pPr>
            <a:r>
              <a:rPr kumimoji="0" lang="en-US" sz="1867"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ill Sans" charset="0"/>
              </a:rPr>
              <a:t>Washington, D.C.</a:t>
            </a:r>
          </a:p>
          <a:p>
            <a:pPr marL="609585" marR="0" lvl="0" indent="-304792" algn="l" defTabSz="1219170" rtl="0" eaLnBrk="1" fontAlgn="base" latinLnBrk="0" hangingPunct="1">
              <a:lnSpc>
                <a:spcPct val="100000"/>
              </a:lnSpc>
              <a:spcBef>
                <a:spcPct val="0"/>
              </a:spcBef>
              <a:spcAft>
                <a:spcPct val="0"/>
              </a:spcAft>
              <a:buClrTx/>
              <a:buSzTx/>
              <a:buFontTx/>
              <a:buAutoNum type="arabicPeriod"/>
              <a:tabLst/>
              <a:defRPr/>
            </a:pPr>
            <a:r>
              <a:rPr kumimoji="0" lang="en-US" sz="1867"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ill Sans" charset="0"/>
              </a:rPr>
              <a:t>Detroit</a:t>
            </a:r>
          </a:p>
        </p:txBody>
      </p:sp>
      <p:pic>
        <p:nvPicPr>
          <p:cNvPr id="11" name="Picture 2" descr="http://www.iconsdb.com/icons/preview/black/us-dollar-xxl.png"/>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7436418" y="1874269"/>
            <a:ext cx="763949" cy="7924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freeiconspng.com/uploads/male-icon-23.png"/>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a:stretch/>
        </p:blipFill>
        <p:spPr bwMode="auto">
          <a:xfrm>
            <a:off x="810922" y="3795823"/>
            <a:ext cx="40493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freeiconspng.com/uploads/male-icon-23.png"/>
          <p:cNvPicPr>
            <a:picLocks noChangeAspect="1" noChangeArrowheads="1"/>
          </p:cNvPicPr>
          <p:nvPr/>
        </p:nvPicPr>
        <p:blipFill rotWithShape="1">
          <a:blip r:embed="rId17" cstate="screen">
            <a:extLst>
              <a:ext uri="{28A0092B-C50C-407E-A947-70E740481C1C}">
                <a14:useLocalDpi xmlns:a14="http://schemas.microsoft.com/office/drawing/2010/main"/>
              </a:ext>
            </a:extLst>
          </a:blip>
          <a:srcRect/>
          <a:stretch/>
        </p:blipFill>
        <p:spPr bwMode="auto">
          <a:xfrm>
            <a:off x="1575597" y="3795823"/>
            <a:ext cx="481965" cy="9144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DCB6B1A-8B6D-410A-9BC2-F2C0409CB360}"/>
              </a:ext>
            </a:extLst>
          </p:cNvPr>
          <p:cNvSpPr txBox="1"/>
          <p:nvPr/>
        </p:nvSpPr>
        <p:spPr>
          <a:xfrm>
            <a:off x="5101047" y="4172877"/>
            <a:ext cx="1286746" cy="379656"/>
          </a:xfrm>
          <a:prstGeom prst="rect">
            <a:avLst/>
          </a:prstGeom>
          <a:noFill/>
        </p:spPr>
        <p:txBody>
          <a:bodyPr wrap="squar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867" b="0" i="0" u="none" strike="noStrike" kern="1200" cap="none" spc="0" normalizeH="0" baseline="0" noProof="0">
                <a:ln>
                  <a:noFill/>
                </a:ln>
                <a:solidFill>
                  <a:srgbClr val="000000"/>
                </a:solidFill>
                <a:effectLst/>
                <a:uLnTx/>
                <a:uFillTx/>
                <a:latin typeface="Arial"/>
                <a:ea typeface="+mn-ea"/>
                <a:cs typeface="+mn-cs"/>
                <a:sym typeface="Gill Sans" charset="0"/>
              </a:rPr>
              <a:t>Nearly</a:t>
            </a:r>
          </a:p>
        </p:txBody>
      </p:sp>
      <p:sp>
        <p:nvSpPr>
          <p:cNvPr id="61" name="TextBox 60">
            <a:extLst>
              <a:ext uri="{FF2B5EF4-FFF2-40B4-BE49-F238E27FC236}">
                <a16:creationId xmlns:a16="http://schemas.microsoft.com/office/drawing/2014/main" id="{60993E4B-8CB6-4A22-8906-AA7BE460BEEE}"/>
              </a:ext>
            </a:extLst>
          </p:cNvPr>
          <p:cNvSpPr txBox="1"/>
          <p:nvPr/>
        </p:nvSpPr>
        <p:spPr>
          <a:xfrm>
            <a:off x="2763286" y="4166420"/>
            <a:ext cx="1424246" cy="379656"/>
          </a:xfrm>
          <a:prstGeom prst="rect">
            <a:avLst/>
          </a:prstGeom>
          <a:noFill/>
        </p:spPr>
        <p:txBody>
          <a:bodyPr wrap="squar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867" b="0" i="0" u="none" strike="noStrike" kern="1200" cap="none" spc="0" normalizeH="0" baseline="0" noProof="0">
                <a:ln>
                  <a:noFill/>
                </a:ln>
                <a:solidFill>
                  <a:srgbClr val="000000"/>
                </a:solidFill>
                <a:effectLst/>
                <a:uLnTx/>
                <a:uFillTx/>
                <a:latin typeface="Arial"/>
                <a:ea typeface="+mn-ea"/>
                <a:cs typeface="+mn-cs"/>
                <a:sym typeface="Gill Sans" charset="0"/>
              </a:rPr>
              <a:t>Nearly</a:t>
            </a:r>
          </a:p>
        </p:txBody>
      </p:sp>
      <p:sp>
        <p:nvSpPr>
          <p:cNvPr id="13" name="Title 1">
            <a:extLst>
              <a:ext uri="{FF2B5EF4-FFF2-40B4-BE49-F238E27FC236}">
                <a16:creationId xmlns:a16="http://schemas.microsoft.com/office/drawing/2014/main" id="{575A4412-12B8-6CC6-94AA-85E4B5F36958}"/>
              </a:ext>
            </a:extLst>
          </p:cNvPr>
          <p:cNvSpPr txBox="1">
            <a:spLocks/>
          </p:cNvSpPr>
          <p:nvPr/>
        </p:nvSpPr>
        <p:spPr>
          <a:xfrm>
            <a:off x="719642" y="118244"/>
            <a:ext cx="9803214" cy="603952"/>
          </a:xfrm>
          <a:prstGeom prst="rect">
            <a:avLst/>
          </a:prstGeom>
        </p:spPr>
        <p:txBody>
          <a:bodyPr vert="horz" wrap="square" lIns="121920" tIns="60960" rIns="121920" bIns="60960" rtlCol="0" anchor="ctr">
            <a:noAutofit/>
          </a:bodyPr>
          <a:lstStyle>
            <a:lvl1pPr algn="l" defTabSz="609585" rtl="0" eaLnBrk="1" latinLnBrk="0" hangingPunct="1">
              <a:spcBef>
                <a:spcPct val="0"/>
              </a:spcBef>
              <a:buNone/>
              <a:defRPr sz="2667" b="1" i="0" kern="1200" cap="none">
                <a:solidFill>
                  <a:schemeClr val="tx1">
                    <a:lumMod val="50000"/>
                    <a:lumOff val="50000"/>
                  </a:schemeClr>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6BB7"/>
                </a:solidFill>
                <a:effectLst/>
                <a:uLnTx/>
                <a:uFillTx/>
                <a:latin typeface="Impact" charset="0"/>
                <a:ea typeface="Impact" charset="0"/>
                <a:cs typeface="Impact" charset="0"/>
              </a:rPr>
              <a:t>NASCAR Audio Listeners </a:t>
            </a:r>
          </a:p>
        </p:txBody>
      </p:sp>
    </p:spTree>
    <p:extLst>
      <p:ext uri="{BB962C8B-B14F-4D97-AF65-F5344CB8AC3E}">
        <p14:creationId xmlns:p14="http://schemas.microsoft.com/office/powerpoint/2010/main" val="42666781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group of people in a crowd&#10;&#10;Description automatically generated">
            <a:extLst>
              <a:ext uri="{FF2B5EF4-FFF2-40B4-BE49-F238E27FC236}">
                <a16:creationId xmlns:a16="http://schemas.microsoft.com/office/drawing/2014/main" id="{4BB261CE-820B-E8C0-8061-DD9F4DE79F00}"/>
              </a:ext>
            </a:extLst>
          </p:cNvPr>
          <p:cNvPicPr>
            <a:picLocks noChangeAspect="1"/>
          </p:cNvPicPr>
          <p:nvPr/>
        </p:nvPicPr>
        <p:blipFill rotWithShape="1">
          <a:blip r:embed="rId3" cstate="hqprint">
            <a:alphaModFix amt="50000"/>
            <a:extLst>
              <a:ext uri="{28A0092B-C50C-407E-A947-70E740481C1C}">
                <a14:useLocalDpi xmlns:a14="http://schemas.microsoft.com/office/drawing/2010/main"/>
              </a:ext>
            </a:extLst>
          </a:blip>
          <a:srcRect/>
          <a:stretch/>
        </p:blipFill>
        <p:spPr>
          <a:xfrm>
            <a:off x="-1" y="1"/>
            <a:ext cx="12190865" cy="6867810"/>
          </a:xfrm>
          <a:prstGeom prst="rect">
            <a:avLst/>
          </a:prstGeom>
        </p:spPr>
      </p:pic>
      <p:graphicFrame>
        <p:nvGraphicFramePr>
          <p:cNvPr id="30" name="Chart 29">
            <a:extLst>
              <a:ext uri="{FF2B5EF4-FFF2-40B4-BE49-F238E27FC236}">
                <a16:creationId xmlns:a16="http://schemas.microsoft.com/office/drawing/2014/main" id="{A366AD76-6A36-8952-861C-0EFB379E9795}"/>
              </a:ext>
            </a:extLst>
          </p:cNvPr>
          <p:cNvGraphicFramePr/>
          <p:nvPr/>
        </p:nvGraphicFramePr>
        <p:xfrm>
          <a:off x="6663674" y="1898462"/>
          <a:ext cx="5515858" cy="4585380"/>
        </p:xfrm>
        <a:graphic>
          <a:graphicData uri="http://schemas.openxmlformats.org/drawingml/2006/chart">
            <c:chart xmlns:c="http://schemas.openxmlformats.org/drawingml/2006/chart" xmlns:r="http://schemas.openxmlformats.org/officeDocument/2006/relationships" r:id="rId4"/>
          </a:graphicData>
        </a:graphic>
      </p:graphicFrame>
      <p:grpSp>
        <p:nvGrpSpPr>
          <p:cNvPr id="38" name="Group 37">
            <a:extLst>
              <a:ext uri="{FF2B5EF4-FFF2-40B4-BE49-F238E27FC236}">
                <a16:creationId xmlns:a16="http://schemas.microsoft.com/office/drawing/2014/main" id="{72B9204F-7B7D-BBC0-7618-ACCCA48CA1D7}"/>
              </a:ext>
            </a:extLst>
          </p:cNvPr>
          <p:cNvGrpSpPr/>
          <p:nvPr/>
        </p:nvGrpSpPr>
        <p:grpSpPr>
          <a:xfrm>
            <a:off x="5742749" y="2508614"/>
            <a:ext cx="2073968" cy="879257"/>
            <a:chOff x="715409" y="2012739"/>
            <a:chExt cx="3884301" cy="749171"/>
          </a:xfrm>
          <a:solidFill>
            <a:srgbClr val="FFD65A"/>
          </a:solidFill>
          <a:effectLst/>
        </p:grpSpPr>
        <p:sp>
          <p:nvSpPr>
            <p:cNvPr id="19" name="Trapezoid 18">
              <a:extLst>
                <a:ext uri="{FF2B5EF4-FFF2-40B4-BE49-F238E27FC236}">
                  <a16:creationId xmlns:a16="http://schemas.microsoft.com/office/drawing/2014/main" id="{95084503-39D3-5541-63BA-C3CCFECB95FF}"/>
                </a:ext>
              </a:extLst>
            </p:cNvPr>
            <p:cNvSpPr/>
            <p:nvPr/>
          </p:nvSpPr>
          <p:spPr>
            <a:xfrm rot="10800000">
              <a:off x="715409" y="2012739"/>
              <a:ext cx="3834169" cy="74916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7AC2">
                    <a:lumMod val="50000"/>
                  </a:srgbClr>
                </a:solidFill>
                <a:effectLst/>
                <a:uLnTx/>
                <a:uFillTx/>
                <a:latin typeface="Arial"/>
                <a:ea typeface="+mn-ea"/>
                <a:cs typeface="+mn-cs"/>
              </a:endParaRPr>
            </a:p>
          </p:txBody>
        </p:sp>
        <p:sp>
          <p:nvSpPr>
            <p:cNvPr id="26" name="Rectangle 25">
              <a:extLst>
                <a:ext uri="{FF2B5EF4-FFF2-40B4-BE49-F238E27FC236}">
                  <a16:creationId xmlns:a16="http://schemas.microsoft.com/office/drawing/2014/main" id="{EFE8794F-C954-4D02-9B77-971B6A62A26D}"/>
                </a:ext>
              </a:extLst>
            </p:cNvPr>
            <p:cNvSpPr/>
            <p:nvPr/>
          </p:nvSpPr>
          <p:spPr>
            <a:xfrm>
              <a:off x="4018785" y="2012741"/>
              <a:ext cx="580925" cy="7491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7AC2">
                    <a:lumMod val="50000"/>
                  </a:srgbClr>
                </a:solidFill>
                <a:effectLst/>
                <a:uLnTx/>
                <a:uFillTx/>
                <a:latin typeface="Arial"/>
                <a:ea typeface="+mn-ea"/>
                <a:cs typeface="+mn-cs"/>
              </a:endParaRPr>
            </a:p>
          </p:txBody>
        </p:sp>
      </p:grpSp>
      <p:grpSp>
        <p:nvGrpSpPr>
          <p:cNvPr id="39" name="Group 38">
            <a:extLst>
              <a:ext uri="{FF2B5EF4-FFF2-40B4-BE49-F238E27FC236}">
                <a16:creationId xmlns:a16="http://schemas.microsoft.com/office/drawing/2014/main" id="{286C9BF2-4B1C-8B1F-9596-5AEE1F22C5AB}"/>
              </a:ext>
            </a:extLst>
          </p:cNvPr>
          <p:cNvGrpSpPr/>
          <p:nvPr/>
        </p:nvGrpSpPr>
        <p:grpSpPr>
          <a:xfrm>
            <a:off x="5834830" y="3460581"/>
            <a:ext cx="1970556" cy="879227"/>
            <a:chOff x="909088" y="2823988"/>
            <a:chExt cx="3690622" cy="749171"/>
          </a:xfrm>
          <a:solidFill>
            <a:srgbClr val="FFD65A"/>
          </a:solidFill>
        </p:grpSpPr>
        <p:sp>
          <p:nvSpPr>
            <p:cNvPr id="22" name="Trapezoid 21">
              <a:extLst>
                <a:ext uri="{FF2B5EF4-FFF2-40B4-BE49-F238E27FC236}">
                  <a16:creationId xmlns:a16="http://schemas.microsoft.com/office/drawing/2014/main" id="{A84CA51A-F3FA-62C8-2BA2-EC4E75EECCAD}"/>
                </a:ext>
              </a:extLst>
            </p:cNvPr>
            <p:cNvSpPr/>
            <p:nvPr/>
          </p:nvSpPr>
          <p:spPr>
            <a:xfrm rot="10800000">
              <a:off x="909088" y="2823988"/>
              <a:ext cx="3640494" cy="749171"/>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a:ea typeface="+mn-ea"/>
                <a:cs typeface="+mn-cs"/>
              </a:endParaRPr>
            </a:p>
          </p:txBody>
        </p:sp>
        <p:sp>
          <p:nvSpPr>
            <p:cNvPr id="28" name="Rectangle 27">
              <a:extLst>
                <a:ext uri="{FF2B5EF4-FFF2-40B4-BE49-F238E27FC236}">
                  <a16:creationId xmlns:a16="http://schemas.microsoft.com/office/drawing/2014/main" id="{BC1BE30A-5DE7-FE4B-9943-8E37B3A9EC59}"/>
                </a:ext>
              </a:extLst>
            </p:cNvPr>
            <p:cNvSpPr/>
            <p:nvPr/>
          </p:nvSpPr>
          <p:spPr>
            <a:xfrm>
              <a:off x="3999370" y="2823990"/>
              <a:ext cx="600340" cy="7491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80" name="Group 79">
            <a:extLst>
              <a:ext uri="{FF2B5EF4-FFF2-40B4-BE49-F238E27FC236}">
                <a16:creationId xmlns:a16="http://schemas.microsoft.com/office/drawing/2014/main" id="{25E7934F-448B-C210-8B4C-21ABD9B9111A}"/>
              </a:ext>
            </a:extLst>
          </p:cNvPr>
          <p:cNvGrpSpPr/>
          <p:nvPr/>
        </p:nvGrpSpPr>
        <p:grpSpPr>
          <a:xfrm>
            <a:off x="5958593" y="4399344"/>
            <a:ext cx="1858124" cy="901365"/>
            <a:chOff x="1100246" y="3647834"/>
            <a:chExt cx="3480050" cy="710807"/>
          </a:xfrm>
          <a:solidFill>
            <a:srgbClr val="E4062A"/>
          </a:solidFill>
        </p:grpSpPr>
        <p:sp>
          <p:nvSpPr>
            <p:cNvPr id="23" name="Trapezoid 22">
              <a:extLst>
                <a:ext uri="{FF2B5EF4-FFF2-40B4-BE49-F238E27FC236}">
                  <a16:creationId xmlns:a16="http://schemas.microsoft.com/office/drawing/2014/main" id="{13234A83-D1EE-E2A7-DDE5-295EBAA6088D}"/>
                </a:ext>
              </a:extLst>
            </p:cNvPr>
            <p:cNvSpPr/>
            <p:nvPr/>
          </p:nvSpPr>
          <p:spPr>
            <a:xfrm rot="10800000">
              <a:off x="1100246" y="3647834"/>
              <a:ext cx="3449329" cy="704722"/>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a:ea typeface="+mn-ea"/>
                <a:cs typeface="+mn-cs"/>
              </a:endParaRPr>
            </a:p>
          </p:txBody>
        </p:sp>
        <p:sp>
          <p:nvSpPr>
            <p:cNvPr id="29" name="Rectangle 28">
              <a:extLst>
                <a:ext uri="{FF2B5EF4-FFF2-40B4-BE49-F238E27FC236}">
                  <a16:creationId xmlns:a16="http://schemas.microsoft.com/office/drawing/2014/main" id="{A0DC6E43-6634-80ED-04DE-AE40E6AEB6DE}"/>
                </a:ext>
              </a:extLst>
            </p:cNvPr>
            <p:cNvSpPr/>
            <p:nvPr/>
          </p:nvSpPr>
          <p:spPr>
            <a:xfrm>
              <a:off x="3999371" y="3651648"/>
              <a:ext cx="580925" cy="7069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a:ea typeface="+mn-ea"/>
                <a:cs typeface="+mn-cs"/>
              </a:endParaRPr>
            </a:p>
          </p:txBody>
        </p:sp>
      </p:grpSp>
      <p:sp>
        <p:nvSpPr>
          <p:cNvPr id="69" name="TextBox 68">
            <a:extLst>
              <a:ext uri="{FF2B5EF4-FFF2-40B4-BE49-F238E27FC236}">
                <a16:creationId xmlns:a16="http://schemas.microsoft.com/office/drawing/2014/main" id="{F5F01191-C849-EB13-2193-E19C50A379ED}"/>
              </a:ext>
            </a:extLst>
          </p:cNvPr>
          <p:cNvSpPr txBox="1"/>
          <p:nvPr/>
        </p:nvSpPr>
        <p:spPr>
          <a:xfrm>
            <a:off x="5834829" y="2766372"/>
            <a:ext cx="2073968" cy="39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outerShdw blurRad="226407" dist="38100" dir="2700000" algn="tl" rotWithShape="0">
                    <a:prstClr val="black">
                      <a:alpha val="73000"/>
                    </a:prstClr>
                  </a:outerShdw>
                </a:effectLst>
                <a:uLnTx/>
                <a:uFillTx/>
                <a:latin typeface="Arial Black" panose="020B0604020202020204" pitchFamily="34" charset="0"/>
                <a:ea typeface="+mn-ea"/>
                <a:cs typeface="Arial Black" panose="020B0604020202020204" pitchFamily="34" charset="0"/>
              </a:rPr>
              <a:t>IMPORTANT TO </a:t>
            </a:r>
            <a:br>
              <a:rPr kumimoji="0" lang="en-US" sz="1200" b="1" i="0" u="none" strike="noStrike" kern="1200" cap="none" spc="0" normalizeH="0" baseline="0" noProof="0">
                <a:ln>
                  <a:noFill/>
                </a:ln>
                <a:solidFill>
                  <a:prstClr val="white"/>
                </a:solidFill>
                <a:effectLst>
                  <a:outerShdw blurRad="226407" dist="38100" dir="2700000" algn="tl" rotWithShape="0">
                    <a:prstClr val="black">
                      <a:alpha val="73000"/>
                    </a:prstClr>
                  </a:outerShdw>
                </a:effectLst>
                <a:uLnTx/>
                <a:uFillTx/>
                <a:latin typeface="Arial Black" panose="020B0604020202020204" pitchFamily="34" charset="0"/>
                <a:ea typeface="+mn-ea"/>
                <a:cs typeface="Arial Black" panose="020B0604020202020204" pitchFamily="34" charset="0"/>
              </a:rPr>
            </a:br>
            <a:r>
              <a:rPr kumimoji="0" lang="en-US" sz="1200" b="1" i="0" u="none" strike="noStrike" kern="1200" cap="none" spc="0" normalizeH="0" baseline="0" noProof="0">
                <a:ln>
                  <a:noFill/>
                </a:ln>
                <a:solidFill>
                  <a:prstClr val="white"/>
                </a:solidFill>
                <a:effectLst>
                  <a:outerShdw blurRad="226407" dist="38100" dir="2700000" algn="tl" rotWithShape="0">
                    <a:prstClr val="black">
                      <a:alpha val="73000"/>
                    </a:prstClr>
                  </a:outerShdw>
                </a:effectLst>
                <a:uLnTx/>
                <a:uFillTx/>
                <a:latin typeface="Arial Black" panose="020B0604020202020204" pitchFamily="34" charset="0"/>
                <a:ea typeface="+mn-ea"/>
                <a:cs typeface="Arial Black" panose="020B0604020202020204" pitchFamily="34" charset="0"/>
              </a:rPr>
              <a:t>BE AWARE</a:t>
            </a:r>
          </a:p>
        </p:txBody>
      </p:sp>
      <p:sp>
        <p:nvSpPr>
          <p:cNvPr id="70" name="TextBox 69">
            <a:extLst>
              <a:ext uri="{FF2B5EF4-FFF2-40B4-BE49-F238E27FC236}">
                <a16:creationId xmlns:a16="http://schemas.microsoft.com/office/drawing/2014/main" id="{C39D307A-E059-34D9-0355-C747AEEB9B26}"/>
              </a:ext>
            </a:extLst>
          </p:cNvPr>
          <p:cNvSpPr txBox="1"/>
          <p:nvPr/>
        </p:nvSpPr>
        <p:spPr>
          <a:xfrm>
            <a:off x="5912119" y="3707010"/>
            <a:ext cx="1970555" cy="39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outerShdw blurRad="226407" dist="38100" dir="2700000" algn="tl" rotWithShape="0">
                    <a:prstClr val="black">
                      <a:alpha val="73000"/>
                    </a:prstClr>
                  </a:outerShdw>
                </a:effectLst>
                <a:uLnTx/>
                <a:uFillTx/>
                <a:latin typeface="Arial Black" panose="020B0604020202020204" pitchFamily="34" charset="0"/>
                <a:ea typeface="+mn-ea"/>
                <a:cs typeface="Arial Black" panose="020B0604020202020204" pitchFamily="34" charset="0"/>
              </a:rPr>
              <a:t>MORE LIKELY </a:t>
            </a:r>
            <a:br>
              <a:rPr kumimoji="0" lang="en-US" sz="1200" b="1" i="0" u="none" strike="noStrike" kern="1200" cap="none" spc="0" normalizeH="0" baseline="0" noProof="0">
                <a:ln>
                  <a:noFill/>
                </a:ln>
                <a:solidFill>
                  <a:prstClr val="white"/>
                </a:solidFill>
                <a:effectLst>
                  <a:outerShdw blurRad="226407" dist="38100" dir="2700000" algn="tl" rotWithShape="0">
                    <a:prstClr val="black">
                      <a:alpha val="73000"/>
                    </a:prstClr>
                  </a:outerShdw>
                </a:effectLst>
                <a:uLnTx/>
                <a:uFillTx/>
                <a:latin typeface="Arial Black" panose="020B0604020202020204" pitchFamily="34" charset="0"/>
                <a:ea typeface="+mn-ea"/>
                <a:cs typeface="Arial Black" panose="020B0604020202020204" pitchFamily="34" charset="0"/>
              </a:rPr>
            </a:br>
            <a:r>
              <a:rPr kumimoji="0" lang="en-US" sz="1200" b="1" i="0" u="none" strike="noStrike" kern="1200" cap="none" spc="0" normalizeH="0" baseline="0" noProof="0">
                <a:ln>
                  <a:noFill/>
                </a:ln>
                <a:solidFill>
                  <a:prstClr val="white"/>
                </a:solidFill>
                <a:effectLst>
                  <a:outerShdw blurRad="226407" dist="38100" dir="2700000" algn="tl" rotWithShape="0">
                    <a:prstClr val="black">
                      <a:alpha val="73000"/>
                    </a:prstClr>
                  </a:outerShdw>
                </a:effectLst>
                <a:uLnTx/>
                <a:uFillTx/>
                <a:latin typeface="Arial Black" panose="020B0604020202020204" pitchFamily="34" charset="0"/>
                <a:ea typeface="+mn-ea"/>
                <a:cs typeface="Arial Black" panose="020B0604020202020204" pitchFamily="34" charset="0"/>
              </a:rPr>
              <a:t>TO TRY</a:t>
            </a:r>
          </a:p>
        </p:txBody>
      </p:sp>
      <p:sp>
        <p:nvSpPr>
          <p:cNvPr id="71" name="TextBox 70">
            <a:extLst>
              <a:ext uri="{FF2B5EF4-FFF2-40B4-BE49-F238E27FC236}">
                <a16:creationId xmlns:a16="http://schemas.microsoft.com/office/drawing/2014/main" id="{26D46E5C-0359-288D-D356-1128EA462D63}"/>
              </a:ext>
            </a:extLst>
          </p:cNvPr>
          <p:cNvSpPr txBox="1"/>
          <p:nvPr/>
        </p:nvSpPr>
        <p:spPr>
          <a:xfrm>
            <a:off x="6056621" y="4640407"/>
            <a:ext cx="1868489" cy="39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outerShdw blurRad="226407" dist="38100" dir="2700000" algn="tl" rotWithShape="0">
                    <a:prstClr val="black">
                      <a:alpha val="73000"/>
                    </a:prstClr>
                  </a:outerShdw>
                </a:effectLst>
                <a:uLnTx/>
                <a:uFillTx/>
                <a:latin typeface="Arial Black" panose="020B0604020202020204" pitchFamily="34" charset="0"/>
                <a:ea typeface="+mn-ea"/>
                <a:cs typeface="Arial Black" panose="020B0604020202020204" pitchFamily="34" charset="0"/>
              </a:rPr>
              <a:t>MORE LIKELY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outerShdw blurRad="226407" dist="38100" dir="2700000" algn="tl" rotWithShape="0">
                    <a:prstClr val="black">
                      <a:alpha val="73000"/>
                    </a:prstClr>
                  </a:outerShdw>
                </a:effectLst>
                <a:uLnTx/>
                <a:uFillTx/>
                <a:latin typeface="Arial Black" panose="020B0604020202020204" pitchFamily="34" charset="0"/>
                <a:ea typeface="+mn-ea"/>
                <a:cs typeface="Arial Black" panose="020B0604020202020204" pitchFamily="34" charset="0"/>
              </a:rPr>
              <a:t>CONSCIOUSLY SUPPORT</a:t>
            </a:r>
          </a:p>
        </p:txBody>
      </p:sp>
      <p:grpSp>
        <p:nvGrpSpPr>
          <p:cNvPr id="81" name="Group 80">
            <a:extLst>
              <a:ext uri="{FF2B5EF4-FFF2-40B4-BE49-F238E27FC236}">
                <a16:creationId xmlns:a16="http://schemas.microsoft.com/office/drawing/2014/main" id="{DF707BC1-FD63-72FF-A452-7E82F65BE003}"/>
              </a:ext>
            </a:extLst>
          </p:cNvPr>
          <p:cNvGrpSpPr/>
          <p:nvPr/>
        </p:nvGrpSpPr>
        <p:grpSpPr>
          <a:xfrm>
            <a:off x="6027610" y="5360244"/>
            <a:ext cx="1762339" cy="901489"/>
            <a:chOff x="1299053" y="4458741"/>
            <a:chExt cx="3300657" cy="749274"/>
          </a:xfrm>
          <a:solidFill>
            <a:srgbClr val="E4062A"/>
          </a:solidFill>
        </p:grpSpPr>
        <p:sp>
          <p:nvSpPr>
            <p:cNvPr id="36" name="Rectangle 35">
              <a:extLst>
                <a:ext uri="{FF2B5EF4-FFF2-40B4-BE49-F238E27FC236}">
                  <a16:creationId xmlns:a16="http://schemas.microsoft.com/office/drawing/2014/main" id="{63E302ED-B4A5-4EDF-017F-EBD3F0278A88}"/>
                </a:ext>
              </a:extLst>
            </p:cNvPr>
            <p:cNvSpPr/>
            <p:nvPr/>
          </p:nvSpPr>
          <p:spPr>
            <a:xfrm>
              <a:off x="4018784" y="4458741"/>
              <a:ext cx="580926" cy="7491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a:ea typeface="+mn-ea"/>
                <a:cs typeface="+mn-cs"/>
              </a:endParaRPr>
            </a:p>
          </p:txBody>
        </p:sp>
        <p:sp>
          <p:nvSpPr>
            <p:cNvPr id="24" name="Trapezoid 23">
              <a:extLst>
                <a:ext uri="{FF2B5EF4-FFF2-40B4-BE49-F238E27FC236}">
                  <a16:creationId xmlns:a16="http://schemas.microsoft.com/office/drawing/2014/main" id="{FC8D2CB4-F055-15FF-CB47-6AF76AEE4BA1}"/>
                </a:ext>
              </a:extLst>
            </p:cNvPr>
            <p:cNvSpPr/>
            <p:nvPr/>
          </p:nvSpPr>
          <p:spPr>
            <a:xfrm rot="10800000">
              <a:off x="1299053" y="4458844"/>
              <a:ext cx="3258023" cy="749171"/>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a:ea typeface="+mn-ea"/>
                <a:cs typeface="+mn-cs"/>
              </a:endParaRPr>
            </a:p>
          </p:txBody>
        </p:sp>
      </p:grpSp>
      <p:pic>
        <p:nvPicPr>
          <p:cNvPr id="31" name="Picture 6" descr="http://www.ticketsummit.org/2008/images/logo_sports_business_journal.jpg">
            <a:extLst>
              <a:ext uri="{FF2B5EF4-FFF2-40B4-BE49-F238E27FC236}">
                <a16:creationId xmlns:a16="http://schemas.microsoft.com/office/drawing/2014/main" id="{9180CB0D-5AE6-801E-E93B-BDE02FD18BE2}"/>
              </a:ext>
            </a:extLst>
          </p:cNvPr>
          <p:cNvPicPr>
            <a:picLocks noChangeAspect="1" noChangeArrowheads="1"/>
          </p:cNvPicPr>
          <p:nvPr/>
        </p:nvPicPr>
        <p:blipFill>
          <a:blip r:embed="rId5">
            <a:clrChange>
              <a:clrFrom>
                <a:srgbClr val="FFFEFF"/>
              </a:clrFrom>
              <a:clrTo>
                <a:srgbClr val="FFFEFF">
                  <a:alpha val="0"/>
                </a:srgbClr>
              </a:clrTo>
            </a:clrChange>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21820" y="6440420"/>
            <a:ext cx="1178777" cy="274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 descr="Image result for turnkey intelligence logo">
            <a:extLst>
              <a:ext uri="{FF2B5EF4-FFF2-40B4-BE49-F238E27FC236}">
                <a16:creationId xmlns:a16="http://schemas.microsoft.com/office/drawing/2014/main" id="{87BCF225-5DD0-D4BD-9136-56D6D528E34A}"/>
              </a:ext>
            </a:extLst>
          </p:cNvPr>
          <p:cNvPicPr>
            <a:picLocks noChangeAspect="1" noChangeArrowheads="1"/>
          </p:cNvPicPr>
          <p:nvPr/>
        </p:nvPicPr>
        <p:blipFill>
          <a:blip r:embed="rId6" cstate="hqprint">
            <a:clrChange>
              <a:clrFrom>
                <a:srgbClr val="000000">
                  <a:alpha val="0"/>
                </a:srgbClr>
              </a:clrFrom>
              <a:clrTo>
                <a:srgbClr val="000000">
                  <a:alpha val="0"/>
                </a:srgbClr>
              </a:clrTo>
            </a:clrChange>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505227" y="6287425"/>
            <a:ext cx="545363" cy="46407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39A83C83-DF7A-05AF-BD3B-94270CC28D0F}"/>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135" y="6807485"/>
            <a:ext cx="12192000" cy="60325"/>
          </a:xfrm>
          <a:prstGeom prst="rect">
            <a:avLst/>
          </a:prstGeom>
        </p:spPr>
      </p:pic>
      <p:sp>
        <p:nvSpPr>
          <p:cNvPr id="3" name="TextBox 14">
            <a:extLst>
              <a:ext uri="{FF2B5EF4-FFF2-40B4-BE49-F238E27FC236}">
                <a16:creationId xmlns:a16="http://schemas.microsoft.com/office/drawing/2014/main" id="{48A27408-DBF0-92C5-96F2-EAFBBA0F1C2E}"/>
              </a:ext>
            </a:extLst>
          </p:cNvPr>
          <p:cNvSpPr txBox="1">
            <a:spLocks noChangeArrowheads="1"/>
          </p:cNvSpPr>
          <p:nvPr/>
        </p:nvSpPr>
        <p:spPr bwMode="auto">
          <a:xfrm>
            <a:off x="6231377" y="6289837"/>
            <a:ext cx="32438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spcBef>
                <a:spcPct val="20000"/>
              </a:spcBef>
              <a:buClr>
                <a:srgbClr val="2D2D8A"/>
              </a:buClr>
              <a:buChar char="•"/>
              <a:defRPr>
                <a:solidFill>
                  <a:schemeClr val="tx1"/>
                </a:solidFill>
                <a:latin typeface="Arial" charset="0"/>
                <a:cs typeface="Arial" charset="0"/>
              </a:defRPr>
            </a:lvl1pPr>
            <a:lvl2pPr marL="742950" indent="-285750" eaLnBrk="0" hangingPunct="0">
              <a:spcBef>
                <a:spcPct val="20000"/>
              </a:spcBef>
              <a:buClr>
                <a:srgbClr val="2D2D8A"/>
              </a:buClr>
              <a:buChar char="–"/>
              <a:defRPr sz="1600">
                <a:solidFill>
                  <a:schemeClr val="tx1"/>
                </a:solidFill>
                <a:latin typeface="Arial" charset="0"/>
                <a:cs typeface="Arial" charset="0"/>
              </a:defRPr>
            </a:lvl2pPr>
            <a:lvl3pPr marL="1143000" indent="-228600" eaLnBrk="0" hangingPunct="0">
              <a:spcBef>
                <a:spcPct val="20000"/>
              </a:spcBef>
              <a:buClr>
                <a:srgbClr val="2D2D8A"/>
              </a:buClr>
              <a:buChar char="•"/>
              <a:defRPr sz="1400">
                <a:solidFill>
                  <a:schemeClr val="tx1"/>
                </a:solidFill>
                <a:latin typeface="Arial" charset="0"/>
                <a:cs typeface="Arial" charset="0"/>
              </a:defRPr>
            </a:lvl3pPr>
            <a:lvl4pPr marL="1600200" indent="-228600" eaLnBrk="0" hangingPunct="0">
              <a:spcBef>
                <a:spcPct val="20000"/>
              </a:spcBef>
              <a:buClr>
                <a:srgbClr val="2D2D8A"/>
              </a:buClr>
              <a:buChar char="–"/>
              <a:defRPr sz="1200">
                <a:solidFill>
                  <a:schemeClr val="tx1"/>
                </a:solidFill>
                <a:latin typeface="Arial" charset="0"/>
                <a:cs typeface="Arial" charset="0"/>
              </a:defRPr>
            </a:lvl4pPr>
            <a:lvl5pPr marL="2057400" indent="-228600" eaLnBrk="0" hangingPunct="0">
              <a:spcBef>
                <a:spcPct val="20000"/>
              </a:spcBef>
              <a:buClr>
                <a:srgbClr val="2D2D8A"/>
              </a:buClr>
              <a:buChar char="»"/>
              <a:defRPr sz="1000">
                <a:solidFill>
                  <a:schemeClr val="tx1"/>
                </a:solidFill>
                <a:latin typeface="Arial" charset="0"/>
                <a:cs typeface="Arial" charset="0"/>
              </a:defRPr>
            </a:lvl5pPr>
            <a:lvl6pPr marL="2514600" indent="-228600" eaLnBrk="0" fontAlgn="base" hangingPunct="0">
              <a:spcBef>
                <a:spcPct val="20000"/>
              </a:spcBef>
              <a:spcAft>
                <a:spcPct val="0"/>
              </a:spcAft>
              <a:buClr>
                <a:srgbClr val="2D2D8A"/>
              </a:buClr>
              <a:buChar char="»"/>
              <a:defRPr sz="1000">
                <a:solidFill>
                  <a:schemeClr val="tx1"/>
                </a:solidFill>
                <a:latin typeface="Arial" charset="0"/>
                <a:cs typeface="Arial" charset="0"/>
              </a:defRPr>
            </a:lvl6pPr>
            <a:lvl7pPr marL="2971800" indent="-228600" eaLnBrk="0" fontAlgn="base" hangingPunct="0">
              <a:spcBef>
                <a:spcPct val="20000"/>
              </a:spcBef>
              <a:spcAft>
                <a:spcPct val="0"/>
              </a:spcAft>
              <a:buClr>
                <a:srgbClr val="2D2D8A"/>
              </a:buClr>
              <a:buChar char="»"/>
              <a:defRPr sz="1000">
                <a:solidFill>
                  <a:schemeClr val="tx1"/>
                </a:solidFill>
                <a:latin typeface="Arial" charset="0"/>
                <a:cs typeface="Arial" charset="0"/>
              </a:defRPr>
            </a:lvl7pPr>
            <a:lvl8pPr marL="3429000" indent="-228600" eaLnBrk="0" fontAlgn="base" hangingPunct="0">
              <a:spcBef>
                <a:spcPct val="20000"/>
              </a:spcBef>
              <a:spcAft>
                <a:spcPct val="0"/>
              </a:spcAft>
              <a:buClr>
                <a:srgbClr val="2D2D8A"/>
              </a:buClr>
              <a:buChar char="»"/>
              <a:defRPr sz="1000">
                <a:solidFill>
                  <a:schemeClr val="tx1"/>
                </a:solidFill>
                <a:latin typeface="Arial" charset="0"/>
                <a:cs typeface="Arial" charset="0"/>
              </a:defRPr>
            </a:lvl8pPr>
            <a:lvl9pPr marL="3886200" indent="-228600" eaLnBrk="0" fontAlgn="base" hangingPunct="0">
              <a:spcBef>
                <a:spcPct val="20000"/>
              </a:spcBef>
              <a:spcAft>
                <a:spcPct val="0"/>
              </a:spcAft>
              <a:buClr>
                <a:srgbClr val="2D2D8A"/>
              </a:buClr>
              <a:buChar char="»"/>
              <a:defRPr sz="1000">
                <a:solidFill>
                  <a:schemeClr val="tx1"/>
                </a:solidFill>
                <a:latin typeface="Arial" charset="0"/>
                <a:cs typeface="Arial" charset="0"/>
              </a:defRPr>
            </a:lvl9pPr>
          </a:lstStyle>
          <a:p>
            <a:pPr marL="0" marR="0" lvl="0" indent="0" algn="l" defTabSz="914400" rtl="0" eaLnBrk="1" fontAlgn="auto" latinLnBrk="0" hangingPunct="1">
              <a:lnSpc>
                <a:spcPct val="100000"/>
              </a:lnSpc>
              <a:spcBef>
                <a:spcPct val="0"/>
              </a:spcBef>
              <a:spcAft>
                <a:spcPts val="0"/>
              </a:spcAft>
              <a:buClr>
                <a:srgbClr val="B82317"/>
              </a:buClr>
              <a:buSzTx/>
              <a:buFontTx/>
              <a:buNone/>
              <a:tabLst/>
              <a:defRPr/>
            </a:pPr>
            <a:r>
              <a:rPr kumimoji="0" lang="en-US" altLang="en-US" sz="600" b="0" i="0" u="none" strike="noStrike" kern="1200" cap="none" spc="0" normalizeH="0" baseline="0" noProof="0">
                <a:ln>
                  <a:noFill/>
                </a:ln>
                <a:solidFill>
                  <a:srgbClr val="A29BA5"/>
                </a:solidFill>
                <a:effectLst/>
                <a:uLnTx/>
                <a:uFillTx/>
                <a:latin typeface="Arial"/>
                <a:ea typeface="ＭＳ Ｐゴシック"/>
                <a:cs typeface="Arial"/>
              </a:rPr>
              <a:t>Q: Are you more or less likely to [INSERT LOYALTY METRIC] a product / service if that product / service is an official sponsor of [INSERT SPORT]? Source:  </a:t>
            </a:r>
            <a:r>
              <a:rPr kumimoji="0" lang="en-US" altLang="en-US" sz="600" b="0" i="0" u="none" strike="noStrike" kern="1200" cap="none" spc="0" normalizeH="0" baseline="0" noProof="0" err="1">
                <a:ln>
                  <a:noFill/>
                </a:ln>
                <a:solidFill>
                  <a:srgbClr val="A29BA5"/>
                </a:solidFill>
                <a:effectLst/>
                <a:uLnTx/>
                <a:uFillTx/>
                <a:latin typeface="Arial"/>
                <a:ea typeface="ＭＳ Ｐゴシック"/>
                <a:cs typeface="Arial"/>
              </a:rPr>
              <a:t>MarketCast</a:t>
            </a:r>
            <a:r>
              <a:rPr kumimoji="0" lang="en-US" altLang="en-US" sz="600" b="0" i="0" u="none" strike="noStrike" kern="1200" cap="none" spc="0" normalizeH="0" baseline="0" noProof="0">
                <a:ln>
                  <a:noFill/>
                </a:ln>
                <a:solidFill>
                  <a:srgbClr val="A29BA5"/>
                </a:solidFill>
                <a:effectLst/>
                <a:uLnTx/>
                <a:uFillTx/>
                <a:latin typeface="Arial"/>
                <a:ea typeface="ＭＳ Ｐゴシック"/>
                <a:cs typeface="Arial"/>
              </a:rPr>
              <a:t> (formerly Turnkey Intelligence), results published in SBJ, n=400 for each sport’s entire </a:t>
            </a:r>
            <a:r>
              <a:rPr kumimoji="0" lang="en-US" altLang="en-US" sz="600" b="0" i="0" u="none" strike="noStrike" kern="1200" cap="none" spc="0" normalizeH="0" baseline="0" noProof="0" err="1">
                <a:ln>
                  <a:noFill/>
                </a:ln>
                <a:solidFill>
                  <a:srgbClr val="A29BA5"/>
                </a:solidFill>
                <a:effectLst/>
                <a:uLnTx/>
                <a:uFillTx/>
                <a:latin typeface="Arial"/>
                <a:ea typeface="ＭＳ Ｐゴシック"/>
                <a:cs typeface="Arial"/>
              </a:rPr>
              <a:t>study.Note</a:t>
            </a:r>
            <a:r>
              <a:rPr kumimoji="0" lang="en-US" altLang="en-US" sz="600" b="0" i="0" u="none" strike="noStrike" kern="1200" cap="none" spc="0" normalizeH="0" baseline="0" noProof="0">
                <a:ln>
                  <a:noFill/>
                </a:ln>
                <a:solidFill>
                  <a:srgbClr val="A29BA5"/>
                </a:solidFill>
                <a:effectLst/>
                <a:uLnTx/>
                <a:uFillTx/>
                <a:latin typeface="Arial"/>
                <a:ea typeface="ＭＳ Ｐゴシック"/>
                <a:cs typeface="Arial"/>
              </a:rPr>
              <a:t>: Data reflects </a:t>
            </a:r>
            <a:r>
              <a:rPr kumimoji="0" lang="en-US" altLang="en-US" sz="600" b="1" i="0" u="none" strike="noStrike" kern="1200" cap="none" spc="0" normalizeH="0" baseline="0" noProof="0">
                <a:ln>
                  <a:noFill/>
                </a:ln>
                <a:solidFill>
                  <a:srgbClr val="A29BA5"/>
                </a:solidFill>
                <a:effectLst/>
                <a:uLnTx/>
                <a:uFillTx/>
                <a:latin typeface="Arial"/>
                <a:ea typeface="ＭＳ Ｐゴシック"/>
                <a:cs typeface="Arial"/>
              </a:rPr>
              <a:t>latest</a:t>
            </a:r>
            <a:r>
              <a:rPr kumimoji="0" lang="en-US" altLang="en-US" sz="600" b="0" i="0" u="none" strike="noStrike" kern="1200" cap="none" spc="0" normalizeH="0" baseline="0" noProof="0">
                <a:ln>
                  <a:noFill/>
                </a:ln>
                <a:solidFill>
                  <a:srgbClr val="A29BA5"/>
                </a:solidFill>
                <a:effectLst/>
                <a:uLnTx/>
                <a:uFillTx/>
                <a:latin typeface="Arial"/>
                <a:ea typeface="ＭＳ Ｐゴシック"/>
                <a:cs typeface="Arial"/>
              </a:rPr>
              <a:t> results for each sports property as of February 2024</a:t>
            </a:r>
          </a:p>
        </p:txBody>
      </p:sp>
      <p:sp>
        <p:nvSpPr>
          <p:cNvPr id="72" name="TextBox 71">
            <a:extLst>
              <a:ext uri="{FF2B5EF4-FFF2-40B4-BE49-F238E27FC236}">
                <a16:creationId xmlns:a16="http://schemas.microsoft.com/office/drawing/2014/main" id="{39C173F2-801E-368F-E2BE-AA1B6DF341A3}"/>
              </a:ext>
            </a:extLst>
          </p:cNvPr>
          <p:cNvSpPr txBox="1"/>
          <p:nvPr/>
        </p:nvSpPr>
        <p:spPr>
          <a:xfrm>
            <a:off x="6159258" y="5610970"/>
            <a:ext cx="1663217" cy="39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outerShdw blurRad="226407" dist="38100" dir="2700000" algn="tl" rotWithShape="0">
                    <a:prstClr val="black">
                      <a:alpha val="73000"/>
                    </a:prstClr>
                  </a:outerShdw>
                </a:effectLst>
                <a:uLnTx/>
                <a:uFillTx/>
                <a:latin typeface="Arial Black" panose="020B0604020202020204" pitchFamily="34" charset="0"/>
                <a:ea typeface="+mn-ea"/>
                <a:cs typeface="Arial Black" panose="020B0604020202020204" pitchFamily="34" charset="0"/>
              </a:rPr>
              <a:t>MORE LIKELY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outerShdw blurRad="226407" dist="38100" dir="2700000" algn="tl" rotWithShape="0">
                    <a:prstClr val="black">
                      <a:alpha val="73000"/>
                    </a:prstClr>
                  </a:outerShdw>
                </a:effectLst>
                <a:uLnTx/>
                <a:uFillTx/>
                <a:latin typeface="Arial Black" panose="020B0604020202020204" pitchFamily="34" charset="0"/>
                <a:ea typeface="+mn-ea"/>
                <a:cs typeface="Arial Black" panose="020B0604020202020204" pitchFamily="34" charset="0"/>
              </a:rPr>
              <a:t>RECOMMEND</a:t>
            </a:r>
          </a:p>
        </p:txBody>
      </p:sp>
      <p:sp>
        <p:nvSpPr>
          <p:cNvPr id="4" name="TextBox 3">
            <a:extLst>
              <a:ext uri="{FF2B5EF4-FFF2-40B4-BE49-F238E27FC236}">
                <a16:creationId xmlns:a16="http://schemas.microsoft.com/office/drawing/2014/main" id="{CB97864C-4B21-7AF8-B4DC-68699581CD02}"/>
              </a:ext>
            </a:extLst>
          </p:cNvPr>
          <p:cNvSpPr txBox="1"/>
          <p:nvPr/>
        </p:nvSpPr>
        <p:spPr>
          <a:xfrm>
            <a:off x="5203635" y="1183908"/>
            <a:ext cx="689145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a:ln>
                  <a:noFill/>
                </a:ln>
                <a:solidFill>
                  <a:prstClr val="white"/>
                </a:solidFill>
                <a:effectLst/>
                <a:uLnTx/>
                <a:uFillTx/>
                <a:latin typeface="Aptos Display" panose="020B0004020202020204" pitchFamily="34" charset="0"/>
                <a:ea typeface="+mn-ea"/>
                <a:cs typeface="Arial" panose="020B0604020202020204" pitchFamily="34" charset="0"/>
              </a:rPr>
              <a:t>IN BRAND LOYALTY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ptos Display" panose="020B0004020202020204" pitchFamily="34" charset="0"/>
                <a:ea typeface="+mn-ea"/>
                <a:cs typeface="Arial" panose="020B0604020202020204" pitchFamily="34" charset="0"/>
              </a:rPr>
              <a:t>(AMONG MAJOR US SPORTS)</a:t>
            </a:r>
          </a:p>
        </p:txBody>
      </p:sp>
      <p:sp>
        <p:nvSpPr>
          <p:cNvPr id="8" name="TextBox 7">
            <a:extLst>
              <a:ext uri="{FF2B5EF4-FFF2-40B4-BE49-F238E27FC236}">
                <a16:creationId xmlns:a16="http://schemas.microsoft.com/office/drawing/2014/main" id="{4A7B80E1-F739-0FE2-B451-A39B00592722}"/>
              </a:ext>
            </a:extLst>
          </p:cNvPr>
          <p:cNvSpPr txBox="1"/>
          <p:nvPr/>
        </p:nvSpPr>
        <p:spPr>
          <a:xfrm>
            <a:off x="5602292" y="390920"/>
            <a:ext cx="6094140"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prstClr val="white"/>
                </a:solidFill>
                <a:effectLst/>
                <a:uLnTx/>
                <a:uFillTx/>
                <a:latin typeface="Aptos ExtraBold" panose="020B0004020202020204" pitchFamily="34" charset="0"/>
                <a:ea typeface="+mn-ea"/>
                <a:cs typeface="+mn-cs"/>
              </a:rPr>
              <a:t>THE #1 SPORT</a:t>
            </a:r>
            <a:endParaRPr kumimoji="0" lang="en-US" sz="1400" b="0" i="0" u="none" strike="noStrike" kern="1200" cap="none" spc="0" normalizeH="0" baseline="0" noProof="0">
              <a:ln>
                <a:noFill/>
              </a:ln>
              <a:solidFill>
                <a:prstClr val="white"/>
              </a:solidFill>
              <a:effectLst/>
              <a:uLnTx/>
              <a:uFillTx/>
              <a:latin typeface="Aptos ExtraBold" panose="020B0004020202020204" pitchFamily="34" charset="0"/>
              <a:ea typeface="+mn-ea"/>
              <a:cs typeface="+mn-cs"/>
            </a:endParaRPr>
          </a:p>
        </p:txBody>
      </p:sp>
      <p:grpSp>
        <p:nvGrpSpPr>
          <p:cNvPr id="13" name="Group 12">
            <a:extLst>
              <a:ext uri="{FF2B5EF4-FFF2-40B4-BE49-F238E27FC236}">
                <a16:creationId xmlns:a16="http://schemas.microsoft.com/office/drawing/2014/main" id="{BC716FF5-BC90-27B9-EE4F-610B1A64FBC0}"/>
              </a:ext>
            </a:extLst>
          </p:cNvPr>
          <p:cNvGrpSpPr/>
          <p:nvPr/>
        </p:nvGrpSpPr>
        <p:grpSpPr>
          <a:xfrm>
            <a:off x="7853289" y="2537187"/>
            <a:ext cx="757518" cy="863174"/>
            <a:chOff x="7853289" y="2537187"/>
            <a:chExt cx="757518" cy="863174"/>
          </a:xfrm>
        </p:grpSpPr>
        <p:grpSp>
          <p:nvGrpSpPr>
            <p:cNvPr id="83" name="Group 82">
              <a:extLst>
                <a:ext uri="{FF2B5EF4-FFF2-40B4-BE49-F238E27FC236}">
                  <a16:creationId xmlns:a16="http://schemas.microsoft.com/office/drawing/2014/main" id="{329FB34F-1BDF-FC02-C48C-215217B4AC57}"/>
                </a:ext>
              </a:extLst>
            </p:cNvPr>
            <p:cNvGrpSpPr/>
            <p:nvPr/>
          </p:nvGrpSpPr>
          <p:grpSpPr>
            <a:xfrm>
              <a:off x="7855096" y="2537187"/>
              <a:ext cx="755711" cy="863174"/>
              <a:chOff x="4671589" y="2060404"/>
              <a:chExt cx="1415358" cy="929034"/>
            </a:xfrm>
          </p:grpSpPr>
          <p:sp>
            <p:nvSpPr>
              <p:cNvPr id="74" name="TextBox 73">
                <a:extLst>
                  <a:ext uri="{FF2B5EF4-FFF2-40B4-BE49-F238E27FC236}">
                    <a16:creationId xmlns:a16="http://schemas.microsoft.com/office/drawing/2014/main" id="{A1364F13-5937-ADE8-62C7-0D179777A4CA}"/>
                  </a:ext>
                </a:extLst>
              </p:cNvPr>
              <p:cNvSpPr txBox="1"/>
              <p:nvPr/>
            </p:nvSpPr>
            <p:spPr>
              <a:xfrm>
                <a:off x="4671589" y="2060404"/>
                <a:ext cx="1415358" cy="156520"/>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NASCAR</a:t>
                </a:r>
              </a:p>
            </p:txBody>
          </p:sp>
          <p:sp>
            <p:nvSpPr>
              <p:cNvPr id="76" name="TextBox 75">
                <a:extLst>
                  <a:ext uri="{FF2B5EF4-FFF2-40B4-BE49-F238E27FC236}">
                    <a16:creationId xmlns:a16="http://schemas.microsoft.com/office/drawing/2014/main" id="{CD686F9D-8A82-A04B-F0A9-5A956A4A42CA}"/>
                  </a:ext>
                </a:extLst>
              </p:cNvPr>
              <p:cNvSpPr txBox="1"/>
              <p:nvPr/>
            </p:nvSpPr>
            <p:spPr>
              <a:xfrm>
                <a:off x="4671589" y="2363736"/>
                <a:ext cx="1415358" cy="156520"/>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NHL</a:t>
                </a:r>
              </a:p>
            </p:txBody>
          </p:sp>
          <p:sp>
            <p:nvSpPr>
              <p:cNvPr id="77" name="TextBox 76">
                <a:extLst>
                  <a:ext uri="{FF2B5EF4-FFF2-40B4-BE49-F238E27FC236}">
                    <a16:creationId xmlns:a16="http://schemas.microsoft.com/office/drawing/2014/main" id="{BB7BD9B5-BF15-B484-6585-663F6DD3B7E1}"/>
                  </a:ext>
                </a:extLst>
              </p:cNvPr>
              <p:cNvSpPr txBox="1"/>
              <p:nvPr/>
            </p:nvSpPr>
            <p:spPr>
              <a:xfrm>
                <a:off x="4671589" y="2523547"/>
                <a:ext cx="1415358" cy="156520"/>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NBA</a:t>
                </a:r>
              </a:p>
            </p:txBody>
          </p:sp>
          <p:sp>
            <p:nvSpPr>
              <p:cNvPr id="78" name="TextBox 77">
                <a:extLst>
                  <a:ext uri="{FF2B5EF4-FFF2-40B4-BE49-F238E27FC236}">
                    <a16:creationId xmlns:a16="http://schemas.microsoft.com/office/drawing/2014/main" id="{A70830B1-C561-A08E-AD29-ED95F793093F}"/>
                  </a:ext>
                </a:extLst>
              </p:cNvPr>
              <p:cNvSpPr txBox="1"/>
              <p:nvPr/>
            </p:nvSpPr>
            <p:spPr>
              <a:xfrm>
                <a:off x="4671589" y="2683357"/>
                <a:ext cx="1415358" cy="156520"/>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MLB</a:t>
                </a:r>
              </a:p>
            </p:txBody>
          </p:sp>
          <p:sp>
            <p:nvSpPr>
              <p:cNvPr id="79" name="TextBox 78">
                <a:extLst>
                  <a:ext uri="{FF2B5EF4-FFF2-40B4-BE49-F238E27FC236}">
                    <a16:creationId xmlns:a16="http://schemas.microsoft.com/office/drawing/2014/main" id="{52F963A5-CCA3-DA68-F05F-B52B437A68D5}"/>
                  </a:ext>
                </a:extLst>
              </p:cNvPr>
              <p:cNvSpPr txBox="1"/>
              <p:nvPr/>
            </p:nvSpPr>
            <p:spPr>
              <a:xfrm>
                <a:off x="4671589" y="2832918"/>
                <a:ext cx="1415358" cy="156520"/>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NFL</a:t>
                </a:r>
              </a:p>
            </p:txBody>
          </p:sp>
        </p:grpSp>
        <p:sp>
          <p:nvSpPr>
            <p:cNvPr id="2" name="TextBox 1">
              <a:extLst>
                <a:ext uri="{FF2B5EF4-FFF2-40B4-BE49-F238E27FC236}">
                  <a16:creationId xmlns:a16="http://schemas.microsoft.com/office/drawing/2014/main" id="{A836F808-AC8F-7CAC-673A-0B3C3FE6FAE1}"/>
                </a:ext>
              </a:extLst>
            </p:cNvPr>
            <p:cNvSpPr txBox="1"/>
            <p:nvPr/>
          </p:nvSpPr>
          <p:spPr>
            <a:xfrm>
              <a:off x="7853289" y="2674526"/>
              <a:ext cx="755711" cy="145425"/>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PGA</a:t>
              </a:r>
            </a:p>
          </p:txBody>
        </p:sp>
      </p:grpSp>
    </p:spTree>
    <p:extLst>
      <p:ext uri="{BB962C8B-B14F-4D97-AF65-F5344CB8AC3E}">
        <p14:creationId xmlns:p14="http://schemas.microsoft.com/office/powerpoint/2010/main" val="2141657691"/>
      </p:ext>
    </p:extLst>
  </p:cSld>
  <p:clrMapOvr>
    <a:masterClrMapping/>
  </p:clrMapOvr>
  <mc:AlternateContent xmlns:mc="http://schemas.openxmlformats.org/markup-compatibility/2006">
    <mc:Choice xmlns:p14="http://schemas.microsoft.com/office/powerpoint/2010/main" Requires="p14">
      <p:transition p14:dur="10" advClick="0">
        <p:zoom dir="in"/>
        <p:sndAc>
          <p:endSnd/>
        </p:sndAc>
      </p:transition>
    </mc:Choice>
    <mc:Fallback>
      <p:transition advClick="0">
        <p:zoom dir="in"/>
        <p:sndAc>
          <p:endSnd/>
        </p:sndAc>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 y="0"/>
            <a:ext cx="12190476" cy="6858856"/>
          </a:xfrm>
          <a:prstGeom prst="rect">
            <a:avLst/>
          </a:prstGeom>
        </p:spPr>
      </p:pic>
      <p:sp>
        <p:nvSpPr>
          <p:cNvPr id="4" name="Slide Number Placeholder 3"/>
          <p:cNvSpPr>
            <a:spLocks noGrp="1"/>
          </p:cNvSpPr>
          <p:nvPr>
            <p:ph type="sldNum" sz="quarter" idx="12"/>
          </p:nvPr>
        </p:nvSpPr>
        <p:spPr/>
        <p:txBody>
          <a:bodyPr/>
          <a:lstStyle/>
          <a:p>
            <a:fld id="{1F5969C1-7E0C-4623-846B-7E2E1D45B670}" type="slidenum">
              <a:rPr lang="en-US" smtClean="0"/>
              <a:t>5</a:t>
            </a:fld>
            <a:endParaRPr lang="en-US"/>
          </a:p>
        </p:txBody>
      </p:sp>
      <p:sp>
        <p:nvSpPr>
          <p:cNvPr id="12" name="TextBox 11"/>
          <p:cNvSpPr txBox="1"/>
          <p:nvPr/>
        </p:nvSpPr>
        <p:spPr>
          <a:xfrm>
            <a:off x="859043" y="84869"/>
            <a:ext cx="7094332" cy="1015663"/>
          </a:xfrm>
          <a:prstGeom prst="rect">
            <a:avLst/>
          </a:prstGeom>
          <a:noFill/>
        </p:spPr>
        <p:txBody>
          <a:bodyPr wrap="square" rtlCol="0">
            <a:spAutoFit/>
          </a:bodyPr>
          <a:lstStyle/>
          <a:p>
            <a:r>
              <a:rPr lang="en-US" sz="6000" b="1">
                <a:solidFill>
                  <a:srgbClr val="006BB7"/>
                </a:solidFill>
                <a:latin typeface="Stainless Black"/>
                <a:ea typeface="Impact" charset="0"/>
                <a:cs typeface="Impact" charset="0"/>
              </a:rPr>
              <a:t>Defeating Objections</a:t>
            </a:r>
          </a:p>
        </p:txBody>
      </p:sp>
      <p:pic>
        <p:nvPicPr>
          <p:cNvPr id="23" name="Picture 22">
            <a:extLst>
              <a:ext uri="{FF2B5EF4-FFF2-40B4-BE49-F238E27FC236}">
                <a16:creationId xmlns:a16="http://schemas.microsoft.com/office/drawing/2014/main" id="{922A246C-25F9-470B-9318-B37CF70BBF9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71853" y="6488615"/>
            <a:ext cx="495422" cy="274320"/>
          </a:xfrm>
          <a:prstGeom prst="rect">
            <a:avLst/>
          </a:prstGeom>
        </p:spPr>
      </p:pic>
      <p:sp>
        <p:nvSpPr>
          <p:cNvPr id="7" name="Rectangle 32">
            <a:extLst>
              <a:ext uri="{FF2B5EF4-FFF2-40B4-BE49-F238E27FC236}">
                <a16:creationId xmlns:a16="http://schemas.microsoft.com/office/drawing/2014/main" id="{2D691AD9-3E8A-44EC-9790-1795D35DDDCF}"/>
              </a:ext>
            </a:extLst>
          </p:cNvPr>
          <p:cNvSpPr>
            <a:spLocks noChangeArrowheads="1"/>
          </p:cNvSpPr>
          <p:nvPr/>
        </p:nvSpPr>
        <p:spPr bwMode="auto">
          <a:xfrm>
            <a:off x="1390650" y="6488668"/>
            <a:ext cx="62865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457200"/>
            <a:r>
              <a:rPr lang="en-US" sz="600" i="1">
                <a:solidFill>
                  <a:srgbClr val="000000"/>
                </a:solidFill>
              </a:rPr>
              <a:t>Source:  2023 NASCAR Next Gen Fan Study – </a:t>
            </a:r>
            <a:r>
              <a:rPr lang="en-US" sz="600" i="1" err="1">
                <a:solidFill>
                  <a:srgbClr val="000000"/>
                </a:solidFill>
              </a:rPr>
              <a:t>FMR</a:t>
            </a:r>
            <a:r>
              <a:rPr lang="en-US" sz="600" i="1">
                <a:solidFill>
                  <a:srgbClr val="000000"/>
                </a:solidFill>
              </a:rPr>
              <a:t> Associates</a:t>
            </a:r>
          </a:p>
          <a:p>
            <a:pPr defTabSz="457200"/>
            <a:r>
              <a:rPr lang="en-US" sz="600" i="1">
                <a:solidFill>
                  <a:srgbClr val="000000"/>
                </a:solidFill>
              </a:rPr>
              <a:t>2022 thedrivetoconnect.com/</a:t>
            </a:r>
            <a:r>
              <a:rPr lang="en-US" sz="600" i="1" err="1">
                <a:solidFill>
                  <a:srgbClr val="000000"/>
                </a:solidFill>
              </a:rPr>
              <a:t>nascar</a:t>
            </a:r>
            <a:r>
              <a:rPr lang="en-US" sz="600" i="1">
                <a:solidFill>
                  <a:srgbClr val="000000"/>
                </a:solidFill>
              </a:rPr>
              <a:t>-fan-</a:t>
            </a:r>
            <a:r>
              <a:rPr lang="en-US" sz="600" i="1" err="1">
                <a:solidFill>
                  <a:srgbClr val="000000"/>
                </a:solidFill>
              </a:rPr>
              <a:t>dempgraphics</a:t>
            </a:r>
            <a:r>
              <a:rPr lang="en-US" sz="600" i="1">
                <a:solidFill>
                  <a:srgbClr val="000000"/>
                </a:solidFill>
              </a:rPr>
              <a:t>/</a:t>
            </a:r>
          </a:p>
          <a:p>
            <a:pPr defTabSz="457200"/>
            <a:r>
              <a:rPr lang="en-US" sz="600" i="1">
                <a:solidFill>
                  <a:srgbClr val="000000"/>
                </a:solidFill>
              </a:rPr>
              <a:t>Nielsen Scarborough (USA+ Release 1, 2021).</a:t>
            </a:r>
          </a:p>
        </p:txBody>
      </p:sp>
      <p:sp>
        <p:nvSpPr>
          <p:cNvPr id="8" name="TextBox 7">
            <a:extLst>
              <a:ext uri="{FF2B5EF4-FFF2-40B4-BE49-F238E27FC236}">
                <a16:creationId xmlns:a16="http://schemas.microsoft.com/office/drawing/2014/main" id="{BEEC05C4-4045-4FED-B2E2-7762A2BCE1F2}"/>
              </a:ext>
            </a:extLst>
          </p:cNvPr>
          <p:cNvSpPr txBox="1"/>
          <p:nvPr/>
        </p:nvSpPr>
        <p:spPr>
          <a:xfrm>
            <a:off x="2338461" y="1059455"/>
            <a:ext cx="7727521" cy="369332"/>
          </a:xfrm>
          <a:prstGeom prst="rect">
            <a:avLst/>
          </a:prstGeom>
          <a:noFill/>
        </p:spPr>
        <p:txBody>
          <a:bodyPr wrap="square" rtlCol="0">
            <a:spAutoFit/>
          </a:bodyPr>
          <a:lstStyle/>
          <a:p>
            <a:r>
              <a:rPr lang="en-US">
                <a:latin typeface="Arial Narrow" panose="020B0606020202030204" pitchFamily="34" charset="0"/>
              </a:rPr>
              <a:t>Aren’t NASCAR fans just a bunch of Rednecks?</a:t>
            </a:r>
          </a:p>
        </p:txBody>
      </p:sp>
      <p:sp>
        <p:nvSpPr>
          <p:cNvPr id="9" name="Rectangle 8">
            <a:extLst>
              <a:ext uri="{FF2B5EF4-FFF2-40B4-BE49-F238E27FC236}">
                <a16:creationId xmlns:a16="http://schemas.microsoft.com/office/drawing/2014/main" id="{E70AE884-613D-4A34-81FC-DC4328E30CE9}"/>
              </a:ext>
            </a:extLst>
          </p:cNvPr>
          <p:cNvSpPr/>
          <p:nvPr/>
        </p:nvSpPr>
        <p:spPr>
          <a:xfrm>
            <a:off x="1476356" y="792755"/>
            <a:ext cx="849913" cy="923330"/>
          </a:xfrm>
          <a:prstGeom prst="rect">
            <a:avLst/>
          </a:prstGeom>
          <a:noFill/>
        </p:spPr>
        <p:txBody>
          <a:bodyPr wrap="none" lIns="91440" tIns="45720" rIns="91440" bIns="45720">
            <a:spAutoFit/>
          </a:bodyPr>
          <a:lstStyle/>
          <a:p>
            <a:pPr algn="ctr"/>
            <a:r>
              <a:rPr lang="en-US" sz="5400"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rPr>
              <a:t>Q:</a:t>
            </a:r>
          </a:p>
        </p:txBody>
      </p:sp>
      <p:sp>
        <p:nvSpPr>
          <p:cNvPr id="10" name="Rectangle 9">
            <a:extLst>
              <a:ext uri="{FF2B5EF4-FFF2-40B4-BE49-F238E27FC236}">
                <a16:creationId xmlns:a16="http://schemas.microsoft.com/office/drawing/2014/main" id="{B959E90F-BE32-49E9-94FE-9C56B1A6BAF9}"/>
              </a:ext>
            </a:extLst>
          </p:cNvPr>
          <p:cNvSpPr/>
          <p:nvPr/>
        </p:nvSpPr>
        <p:spPr>
          <a:xfrm>
            <a:off x="1543050" y="1540801"/>
            <a:ext cx="795411" cy="923330"/>
          </a:xfrm>
          <a:prstGeom prst="rect">
            <a:avLst/>
          </a:prstGeom>
          <a:noFill/>
        </p:spPr>
        <p:txBody>
          <a:bodyPr wrap="none" lIns="91440" tIns="45720" rIns="91440" bIns="45720">
            <a:spAutoFit/>
          </a:bodyPr>
          <a:lstStyle/>
          <a:p>
            <a:pPr algn="ctr"/>
            <a:r>
              <a:rPr lang="en-US" sz="5400"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rPr>
              <a:t>A:</a:t>
            </a:r>
          </a:p>
        </p:txBody>
      </p:sp>
      <p:sp>
        <p:nvSpPr>
          <p:cNvPr id="11" name="TextBox 10">
            <a:extLst>
              <a:ext uri="{FF2B5EF4-FFF2-40B4-BE49-F238E27FC236}">
                <a16:creationId xmlns:a16="http://schemas.microsoft.com/office/drawing/2014/main" id="{F0C0C071-D26D-4D4D-B67E-AB7DD145E81C}"/>
              </a:ext>
            </a:extLst>
          </p:cNvPr>
          <p:cNvSpPr txBox="1"/>
          <p:nvPr/>
        </p:nvSpPr>
        <p:spPr>
          <a:xfrm>
            <a:off x="2323221" y="1564912"/>
            <a:ext cx="7727521" cy="923330"/>
          </a:xfrm>
          <a:prstGeom prst="rect">
            <a:avLst/>
          </a:prstGeom>
          <a:noFill/>
        </p:spPr>
        <p:txBody>
          <a:bodyPr wrap="square" rtlCol="0">
            <a:spAutoFit/>
          </a:bodyPr>
          <a:lstStyle/>
          <a:p>
            <a:r>
              <a:rPr lang="en-US">
                <a:latin typeface="Arial Narrow" panose="020B0606020202030204" pitchFamily="34" charset="0"/>
              </a:rPr>
              <a:t>Just over 23% of NASCAR fans earn over $75,000 annually with another 12% that earn over $100,000 a year. The average NASCAR fan has a household income of $86,000. That’s purchasing power!</a:t>
            </a:r>
          </a:p>
        </p:txBody>
      </p:sp>
      <p:sp>
        <p:nvSpPr>
          <p:cNvPr id="13" name="TextBox 12">
            <a:extLst>
              <a:ext uri="{FF2B5EF4-FFF2-40B4-BE49-F238E27FC236}">
                <a16:creationId xmlns:a16="http://schemas.microsoft.com/office/drawing/2014/main" id="{FD78C770-FA98-458A-AEFC-C28472E727D2}"/>
              </a:ext>
            </a:extLst>
          </p:cNvPr>
          <p:cNvSpPr txBox="1"/>
          <p:nvPr/>
        </p:nvSpPr>
        <p:spPr>
          <a:xfrm>
            <a:off x="2323221" y="2762287"/>
            <a:ext cx="7727521" cy="369332"/>
          </a:xfrm>
          <a:prstGeom prst="rect">
            <a:avLst/>
          </a:prstGeom>
          <a:noFill/>
        </p:spPr>
        <p:txBody>
          <a:bodyPr wrap="square" rtlCol="0">
            <a:spAutoFit/>
          </a:bodyPr>
          <a:lstStyle/>
          <a:p>
            <a:r>
              <a:rPr lang="en-US">
                <a:latin typeface="Arial Narrow" panose="020B0606020202030204" pitchFamily="34" charset="0"/>
              </a:rPr>
              <a:t>Isn’t NASCAR a Southern sport?</a:t>
            </a:r>
          </a:p>
        </p:txBody>
      </p:sp>
      <p:sp>
        <p:nvSpPr>
          <p:cNvPr id="14" name="Rectangle 13">
            <a:extLst>
              <a:ext uri="{FF2B5EF4-FFF2-40B4-BE49-F238E27FC236}">
                <a16:creationId xmlns:a16="http://schemas.microsoft.com/office/drawing/2014/main" id="{325F3ACC-9C59-440B-82DA-CF7B0758FF24}"/>
              </a:ext>
            </a:extLst>
          </p:cNvPr>
          <p:cNvSpPr/>
          <p:nvPr/>
        </p:nvSpPr>
        <p:spPr>
          <a:xfrm>
            <a:off x="1461116" y="2497063"/>
            <a:ext cx="849913" cy="923330"/>
          </a:xfrm>
          <a:prstGeom prst="rect">
            <a:avLst/>
          </a:prstGeom>
          <a:noFill/>
        </p:spPr>
        <p:txBody>
          <a:bodyPr wrap="none" lIns="91440" tIns="45720" rIns="91440" bIns="45720">
            <a:spAutoFit/>
          </a:bodyPr>
          <a:lstStyle/>
          <a:p>
            <a:pPr algn="ctr"/>
            <a:r>
              <a:rPr lang="en-US" sz="5400"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rPr>
              <a:t>Q:</a:t>
            </a:r>
          </a:p>
        </p:txBody>
      </p:sp>
      <p:sp>
        <p:nvSpPr>
          <p:cNvPr id="15" name="Rectangle 14">
            <a:extLst>
              <a:ext uri="{FF2B5EF4-FFF2-40B4-BE49-F238E27FC236}">
                <a16:creationId xmlns:a16="http://schemas.microsoft.com/office/drawing/2014/main" id="{EE6DD6E7-75EE-49D1-8CCA-8537EF98DB9C}"/>
              </a:ext>
            </a:extLst>
          </p:cNvPr>
          <p:cNvSpPr/>
          <p:nvPr/>
        </p:nvSpPr>
        <p:spPr>
          <a:xfrm>
            <a:off x="1527810" y="3245109"/>
            <a:ext cx="795411" cy="923330"/>
          </a:xfrm>
          <a:prstGeom prst="rect">
            <a:avLst/>
          </a:prstGeom>
          <a:noFill/>
        </p:spPr>
        <p:txBody>
          <a:bodyPr wrap="none" lIns="91440" tIns="45720" rIns="91440" bIns="45720">
            <a:spAutoFit/>
          </a:bodyPr>
          <a:lstStyle/>
          <a:p>
            <a:pPr algn="ctr"/>
            <a:r>
              <a:rPr lang="en-US" sz="5400"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rPr>
              <a:t>A:</a:t>
            </a:r>
          </a:p>
        </p:txBody>
      </p:sp>
      <p:sp>
        <p:nvSpPr>
          <p:cNvPr id="16" name="TextBox 15">
            <a:extLst>
              <a:ext uri="{FF2B5EF4-FFF2-40B4-BE49-F238E27FC236}">
                <a16:creationId xmlns:a16="http://schemas.microsoft.com/office/drawing/2014/main" id="{EA80E143-1DEC-470F-9B1B-3240AF22B992}"/>
              </a:ext>
            </a:extLst>
          </p:cNvPr>
          <p:cNvSpPr txBox="1"/>
          <p:nvPr/>
        </p:nvSpPr>
        <p:spPr>
          <a:xfrm>
            <a:off x="2328955" y="3307355"/>
            <a:ext cx="7727521" cy="1200329"/>
          </a:xfrm>
          <a:prstGeom prst="rect">
            <a:avLst/>
          </a:prstGeom>
          <a:noFill/>
        </p:spPr>
        <p:txBody>
          <a:bodyPr wrap="square" rtlCol="0">
            <a:spAutoFit/>
          </a:bodyPr>
          <a:lstStyle/>
          <a:p>
            <a:r>
              <a:rPr lang="en-US">
                <a:latin typeface="Arial Narrow" panose="020B0606020202030204" pitchFamily="34" charset="0"/>
              </a:rPr>
              <a:t>NASCAR has a national footprint. It’s fan base mirrors the population of the US where the largest percentage of population lives in the South (47%). 53% of NASCAR fans live outside the Southeast. Watkins Glen International which is closer to Canada than Charlotte celebrated its nineth consecutive sellout in 2024.</a:t>
            </a:r>
          </a:p>
        </p:txBody>
      </p:sp>
      <p:sp>
        <p:nvSpPr>
          <p:cNvPr id="17" name="TextBox 16">
            <a:extLst>
              <a:ext uri="{FF2B5EF4-FFF2-40B4-BE49-F238E27FC236}">
                <a16:creationId xmlns:a16="http://schemas.microsoft.com/office/drawing/2014/main" id="{739B7A93-8D7F-435E-BDB8-C233B89E1733}"/>
              </a:ext>
            </a:extLst>
          </p:cNvPr>
          <p:cNvSpPr txBox="1"/>
          <p:nvPr/>
        </p:nvSpPr>
        <p:spPr>
          <a:xfrm>
            <a:off x="2323221" y="4645462"/>
            <a:ext cx="7727521" cy="369332"/>
          </a:xfrm>
          <a:prstGeom prst="rect">
            <a:avLst/>
          </a:prstGeom>
          <a:noFill/>
        </p:spPr>
        <p:txBody>
          <a:bodyPr wrap="square" rtlCol="0">
            <a:spAutoFit/>
          </a:bodyPr>
          <a:lstStyle/>
          <a:p>
            <a:r>
              <a:rPr lang="en-US">
                <a:latin typeface="Arial Narrow" panose="020B0606020202030204" pitchFamily="34" charset="0"/>
              </a:rPr>
              <a:t>Don’t NASCAR fans watch the races on TV?</a:t>
            </a:r>
          </a:p>
        </p:txBody>
      </p:sp>
      <p:sp>
        <p:nvSpPr>
          <p:cNvPr id="19" name="Rectangle 18">
            <a:extLst>
              <a:ext uri="{FF2B5EF4-FFF2-40B4-BE49-F238E27FC236}">
                <a16:creationId xmlns:a16="http://schemas.microsoft.com/office/drawing/2014/main" id="{89F1922A-24EB-4AF0-B84E-7E1A73D2042E}"/>
              </a:ext>
            </a:extLst>
          </p:cNvPr>
          <p:cNvSpPr/>
          <p:nvPr/>
        </p:nvSpPr>
        <p:spPr>
          <a:xfrm>
            <a:off x="1461116" y="4374155"/>
            <a:ext cx="849913" cy="923330"/>
          </a:xfrm>
          <a:prstGeom prst="rect">
            <a:avLst/>
          </a:prstGeom>
          <a:noFill/>
        </p:spPr>
        <p:txBody>
          <a:bodyPr wrap="none" lIns="91440" tIns="45720" rIns="91440" bIns="45720">
            <a:spAutoFit/>
          </a:bodyPr>
          <a:lstStyle/>
          <a:p>
            <a:pPr algn="ctr"/>
            <a:r>
              <a:rPr lang="en-US" sz="5400"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rPr>
              <a:t>Q:</a:t>
            </a:r>
          </a:p>
        </p:txBody>
      </p:sp>
      <p:sp>
        <p:nvSpPr>
          <p:cNvPr id="20" name="Rectangle 19">
            <a:extLst>
              <a:ext uri="{FF2B5EF4-FFF2-40B4-BE49-F238E27FC236}">
                <a16:creationId xmlns:a16="http://schemas.microsoft.com/office/drawing/2014/main" id="{2FB571EC-E9CD-4DF4-A633-1BFF0593FD42}"/>
              </a:ext>
            </a:extLst>
          </p:cNvPr>
          <p:cNvSpPr/>
          <p:nvPr/>
        </p:nvSpPr>
        <p:spPr>
          <a:xfrm>
            <a:off x="1533544" y="5167646"/>
            <a:ext cx="795411" cy="923330"/>
          </a:xfrm>
          <a:prstGeom prst="rect">
            <a:avLst/>
          </a:prstGeom>
          <a:noFill/>
        </p:spPr>
        <p:txBody>
          <a:bodyPr wrap="none" lIns="91440" tIns="45720" rIns="91440" bIns="45720">
            <a:spAutoFit/>
          </a:bodyPr>
          <a:lstStyle/>
          <a:p>
            <a:pPr algn="ctr"/>
            <a:r>
              <a:rPr lang="en-US" sz="5400"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rPr>
              <a:t>A:</a:t>
            </a:r>
          </a:p>
        </p:txBody>
      </p:sp>
      <p:sp>
        <p:nvSpPr>
          <p:cNvPr id="21" name="TextBox 20">
            <a:extLst>
              <a:ext uri="{FF2B5EF4-FFF2-40B4-BE49-F238E27FC236}">
                <a16:creationId xmlns:a16="http://schemas.microsoft.com/office/drawing/2014/main" id="{056240C0-820B-4247-A013-0E7422DE47B5}"/>
              </a:ext>
            </a:extLst>
          </p:cNvPr>
          <p:cNvSpPr txBox="1"/>
          <p:nvPr/>
        </p:nvSpPr>
        <p:spPr>
          <a:xfrm>
            <a:off x="2328955" y="5029200"/>
            <a:ext cx="7727521" cy="1200329"/>
          </a:xfrm>
          <a:prstGeom prst="rect">
            <a:avLst/>
          </a:prstGeom>
          <a:noFill/>
        </p:spPr>
        <p:txBody>
          <a:bodyPr wrap="square" rtlCol="0">
            <a:spAutoFit/>
          </a:bodyPr>
          <a:lstStyle/>
          <a:p>
            <a:r>
              <a:rPr lang="en-US">
                <a:latin typeface="Arial Narrow" panose="020B0606020202030204" pitchFamily="34" charset="0"/>
              </a:rPr>
              <a:t>In 2026, only ten of thirty-eight races are scheduled to be broadcast Fox or NBC, the rest on satellite or cable only networks FS1, USA &amp; TNT plus streamer Prime Video. It’s confusing week to week, even for a die-hard fan. Some fans may not even have those services. However, the races are in the same place every week on my station.</a:t>
            </a:r>
          </a:p>
        </p:txBody>
      </p:sp>
    </p:spTree>
    <p:extLst>
      <p:ext uri="{BB962C8B-B14F-4D97-AF65-F5344CB8AC3E}">
        <p14:creationId xmlns:p14="http://schemas.microsoft.com/office/powerpoint/2010/main" val="705992990"/>
      </p:ext>
    </p:extLst>
  </p:cSld>
  <p:clrMapOvr>
    <a:masterClrMapping/>
  </p:clrMapOvr>
  <mc:AlternateContent xmlns:mc="http://schemas.openxmlformats.org/markup-compatibility/2006">
    <mc:Choice xmlns:p14="http://schemas.microsoft.com/office/powerpoint/2010/main" Requires="p14">
      <p:transition p14:dur="10" advClick="0">
        <p:zoom dir="in"/>
        <p:sndAc>
          <p:endSnd/>
        </p:sndAc>
      </p:transition>
    </mc:Choice>
    <mc:Fallback>
      <p:transition advClick="0">
        <p:zoom dir="i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down)">
                                      <p:cBhvr>
                                        <p:cTn id="39" dur="500"/>
                                        <p:tgtEl>
                                          <p:spTgt spid="19"/>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3" grpId="0"/>
      <p:bldP spid="14" grpId="0"/>
      <p:bldP spid="15" grpId="0"/>
      <p:bldP spid="16" grpId="0"/>
      <p:bldP spid="17" grpId="0"/>
      <p:bldP spid="19" grpId="0"/>
      <p:bldP spid="20"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 y="0"/>
            <a:ext cx="12190476" cy="6858856"/>
          </a:xfrm>
          <a:prstGeom prst="rect">
            <a:avLst/>
          </a:prstGeom>
        </p:spPr>
      </p:pic>
      <p:sp>
        <p:nvSpPr>
          <p:cNvPr id="4" name="Slide Number Placeholder 3"/>
          <p:cNvSpPr>
            <a:spLocks noGrp="1"/>
          </p:cNvSpPr>
          <p:nvPr>
            <p:ph type="sldNum" sz="quarter" idx="12"/>
          </p:nvPr>
        </p:nvSpPr>
        <p:spPr/>
        <p:txBody>
          <a:bodyPr/>
          <a:lstStyle/>
          <a:p>
            <a:fld id="{1F5969C1-7E0C-4623-846B-7E2E1D45B670}" type="slidenum">
              <a:rPr lang="en-US" smtClean="0"/>
              <a:t>6</a:t>
            </a:fld>
            <a:endParaRPr lang="en-US"/>
          </a:p>
        </p:txBody>
      </p:sp>
      <p:sp>
        <p:nvSpPr>
          <p:cNvPr id="12" name="TextBox 11"/>
          <p:cNvSpPr txBox="1"/>
          <p:nvPr/>
        </p:nvSpPr>
        <p:spPr>
          <a:xfrm>
            <a:off x="859043" y="84869"/>
            <a:ext cx="7170532" cy="1015663"/>
          </a:xfrm>
          <a:prstGeom prst="rect">
            <a:avLst/>
          </a:prstGeom>
          <a:noFill/>
        </p:spPr>
        <p:txBody>
          <a:bodyPr wrap="square" rtlCol="0">
            <a:spAutoFit/>
          </a:bodyPr>
          <a:lstStyle/>
          <a:p>
            <a:r>
              <a:rPr lang="en-US" sz="6000" b="1">
                <a:solidFill>
                  <a:srgbClr val="006BB7"/>
                </a:solidFill>
                <a:latin typeface="Stainless Black"/>
                <a:ea typeface="Impact" charset="0"/>
                <a:cs typeface="Impact" charset="0"/>
              </a:rPr>
              <a:t>Defeating Objections</a:t>
            </a:r>
          </a:p>
        </p:txBody>
      </p:sp>
      <p:pic>
        <p:nvPicPr>
          <p:cNvPr id="23" name="Picture 22">
            <a:extLst>
              <a:ext uri="{FF2B5EF4-FFF2-40B4-BE49-F238E27FC236}">
                <a16:creationId xmlns:a16="http://schemas.microsoft.com/office/drawing/2014/main" id="{922A246C-25F9-470B-9318-B37CF70BBF9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71853" y="6488615"/>
            <a:ext cx="495422" cy="274320"/>
          </a:xfrm>
          <a:prstGeom prst="rect">
            <a:avLst/>
          </a:prstGeom>
        </p:spPr>
      </p:pic>
      <p:sp>
        <p:nvSpPr>
          <p:cNvPr id="22" name="Rectangle 32">
            <a:extLst>
              <a:ext uri="{FF2B5EF4-FFF2-40B4-BE49-F238E27FC236}">
                <a16:creationId xmlns:a16="http://schemas.microsoft.com/office/drawing/2014/main" id="{F519CC95-8B37-4B4D-9C5A-E7BD1F4B9909}"/>
              </a:ext>
            </a:extLst>
          </p:cNvPr>
          <p:cNvSpPr>
            <a:spLocks noChangeArrowheads="1"/>
          </p:cNvSpPr>
          <p:nvPr/>
        </p:nvSpPr>
        <p:spPr bwMode="auto">
          <a:xfrm>
            <a:off x="1354883" y="6297430"/>
            <a:ext cx="62865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457200"/>
            <a:r>
              <a:rPr lang="en-US" sz="600" i="1">
                <a:solidFill>
                  <a:srgbClr val="000000"/>
                </a:solidFill>
              </a:rPr>
              <a:t>Source: 2023 NASCAR Next Gen Fan Study – </a:t>
            </a:r>
            <a:r>
              <a:rPr lang="en-US" sz="600" i="1" err="1">
                <a:solidFill>
                  <a:srgbClr val="000000"/>
                </a:solidFill>
              </a:rPr>
              <a:t>FMR</a:t>
            </a:r>
            <a:r>
              <a:rPr lang="en-US" sz="600" i="1">
                <a:solidFill>
                  <a:srgbClr val="000000"/>
                </a:solidFill>
              </a:rPr>
              <a:t> Associates</a:t>
            </a:r>
          </a:p>
          <a:p>
            <a:pPr defTabSz="457200"/>
            <a:r>
              <a:rPr lang="en-US" sz="600" i="1">
                <a:solidFill>
                  <a:srgbClr val="000000"/>
                </a:solidFill>
              </a:rPr>
              <a:t>Nielsen Scarborough (USA+ Release 1, 2021).</a:t>
            </a:r>
          </a:p>
          <a:p>
            <a:pPr defTabSz="457200"/>
            <a:r>
              <a:rPr lang="en-US" sz="600" i="1">
                <a:solidFill>
                  <a:srgbClr val="000000"/>
                </a:solidFill>
              </a:rPr>
              <a:t>“REPUCOM to Closely Monitor Sponsorship Performance” REPUCOM.net March 2015</a:t>
            </a:r>
          </a:p>
          <a:p>
            <a:pPr defTabSz="457200"/>
            <a:r>
              <a:rPr lang="en-US" sz="600" i="1">
                <a:solidFill>
                  <a:srgbClr val="000000"/>
                </a:solidFill>
              </a:rPr>
              <a:t>2022 thedrivetoconnect.com/</a:t>
            </a:r>
            <a:r>
              <a:rPr lang="en-US" sz="600" i="1" err="1">
                <a:solidFill>
                  <a:srgbClr val="000000"/>
                </a:solidFill>
              </a:rPr>
              <a:t>nascar</a:t>
            </a:r>
            <a:r>
              <a:rPr lang="en-US" sz="600" i="1">
                <a:solidFill>
                  <a:srgbClr val="000000"/>
                </a:solidFill>
              </a:rPr>
              <a:t>-fan-</a:t>
            </a:r>
            <a:r>
              <a:rPr lang="en-US" sz="600" i="1" err="1">
                <a:solidFill>
                  <a:srgbClr val="000000"/>
                </a:solidFill>
              </a:rPr>
              <a:t>dempgraphics</a:t>
            </a:r>
            <a:r>
              <a:rPr lang="en-US" sz="600" i="1">
                <a:solidFill>
                  <a:srgbClr val="000000"/>
                </a:solidFill>
              </a:rPr>
              <a:t>/</a:t>
            </a:r>
          </a:p>
        </p:txBody>
      </p:sp>
      <p:sp>
        <p:nvSpPr>
          <p:cNvPr id="24" name="TextBox 23">
            <a:extLst>
              <a:ext uri="{FF2B5EF4-FFF2-40B4-BE49-F238E27FC236}">
                <a16:creationId xmlns:a16="http://schemas.microsoft.com/office/drawing/2014/main" id="{1EF28890-1BA2-48BC-84D9-6EF2B7AAED14}"/>
              </a:ext>
            </a:extLst>
          </p:cNvPr>
          <p:cNvSpPr txBox="1"/>
          <p:nvPr/>
        </p:nvSpPr>
        <p:spPr>
          <a:xfrm>
            <a:off x="2344195" y="1181100"/>
            <a:ext cx="7727521" cy="369332"/>
          </a:xfrm>
          <a:prstGeom prst="rect">
            <a:avLst/>
          </a:prstGeom>
          <a:noFill/>
        </p:spPr>
        <p:txBody>
          <a:bodyPr wrap="square" rtlCol="0">
            <a:spAutoFit/>
          </a:bodyPr>
          <a:lstStyle/>
          <a:p>
            <a:r>
              <a:rPr lang="en-US">
                <a:latin typeface="Arial Narrow" panose="020B0606020202030204" pitchFamily="34" charset="0"/>
              </a:rPr>
              <a:t>Where’s the value in a NASCAR fan for my business?</a:t>
            </a:r>
          </a:p>
        </p:txBody>
      </p:sp>
      <p:sp>
        <p:nvSpPr>
          <p:cNvPr id="25" name="Rectangle 24">
            <a:extLst>
              <a:ext uri="{FF2B5EF4-FFF2-40B4-BE49-F238E27FC236}">
                <a16:creationId xmlns:a16="http://schemas.microsoft.com/office/drawing/2014/main" id="{47029E7C-643F-4D8D-9C69-818CA0C2E161}"/>
              </a:ext>
            </a:extLst>
          </p:cNvPr>
          <p:cNvSpPr/>
          <p:nvPr/>
        </p:nvSpPr>
        <p:spPr>
          <a:xfrm>
            <a:off x="1482090" y="914400"/>
            <a:ext cx="849913" cy="923330"/>
          </a:xfrm>
          <a:prstGeom prst="rect">
            <a:avLst/>
          </a:prstGeom>
          <a:noFill/>
        </p:spPr>
        <p:txBody>
          <a:bodyPr wrap="none" lIns="91440" tIns="45720" rIns="91440" bIns="45720">
            <a:spAutoFit/>
          </a:bodyPr>
          <a:lstStyle/>
          <a:p>
            <a:pPr algn="ctr"/>
            <a:r>
              <a:rPr lang="en-US" sz="5400"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rPr>
              <a:t>Q:</a:t>
            </a:r>
          </a:p>
        </p:txBody>
      </p:sp>
      <p:sp>
        <p:nvSpPr>
          <p:cNvPr id="26" name="Rectangle 25">
            <a:extLst>
              <a:ext uri="{FF2B5EF4-FFF2-40B4-BE49-F238E27FC236}">
                <a16:creationId xmlns:a16="http://schemas.microsoft.com/office/drawing/2014/main" id="{8D028E11-6BED-4AAB-A56C-D770C37B88E1}"/>
              </a:ext>
            </a:extLst>
          </p:cNvPr>
          <p:cNvSpPr/>
          <p:nvPr/>
        </p:nvSpPr>
        <p:spPr>
          <a:xfrm>
            <a:off x="1548784" y="1662446"/>
            <a:ext cx="795411" cy="923330"/>
          </a:xfrm>
          <a:prstGeom prst="rect">
            <a:avLst/>
          </a:prstGeom>
          <a:noFill/>
        </p:spPr>
        <p:txBody>
          <a:bodyPr wrap="none" lIns="91440" tIns="45720" rIns="91440" bIns="45720">
            <a:spAutoFit/>
          </a:bodyPr>
          <a:lstStyle/>
          <a:p>
            <a:pPr algn="ctr"/>
            <a:r>
              <a:rPr lang="en-US" sz="5400"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rPr>
              <a:t>A:</a:t>
            </a:r>
          </a:p>
        </p:txBody>
      </p:sp>
      <p:sp>
        <p:nvSpPr>
          <p:cNvPr id="27" name="TextBox 26">
            <a:extLst>
              <a:ext uri="{FF2B5EF4-FFF2-40B4-BE49-F238E27FC236}">
                <a16:creationId xmlns:a16="http://schemas.microsoft.com/office/drawing/2014/main" id="{D26A3963-EF17-43E5-BD07-C0369BBB5810}"/>
              </a:ext>
            </a:extLst>
          </p:cNvPr>
          <p:cNvSpPr txBox="1"/>
          <p:nvPr/>
        </p:nvSpPr>
        <p:spPr>
          <a:xfrm>
            <a:off x="2349788" y="1733371"/>
            <a:ext cx="7727521" cy="923330"/>
          </a:xfrm>
          <a:prstGeom prst="rect">
            <a:avLst/>
          </a:prstGeom>
          <a:noFill/>
        </p:spPr>
        <p:txBody>
          <a:bodyPr wrap="square" rtlCol="0">
            <a:spAutoFit/>
          </a:bodyPr>
          <a:lstStyle/>
          <a:p>
            <a:r>
              <a:rPr lang="en-US">
                <a:latin typeface="Arial Narrow" panose="020B0606020202030204" pitchFamily="34" charset="0"/>
              </a:rPr>
              <a:t>Four of Forbes Top 10 Most Valuable Brands use NASCAR to market their products. One in four Fortune 500 companies in America also use NASCAR, making it the #1 sport in marketing participation. These companies spend millions on marketing to NASCAR fans.</a:t>
            </a:r>
          </a:p>
        </p:txBody>
      </p:sp>
      <p:sp>
        <p:nvSpPr>
          <p:cNvPr id="28" name="TextBox 27">
            <a:extLst>
              <a:ext uri="{FF2B5EF4-FFF2-40B4-BE49-F238E27FC236}">
                <a16:creationId xmlns:a16="http://schemas.microsoft.com/office/drawing/2014/main" id="{870EEC8A-CC0F-4CBE-BC6F-40B16F0C2027}"/>
              </a:ext>
            </a:extLst>
          </p:cNvPr>
          <p:cNvSpPr txBox="1"/>
          <p:nvPr/>
        </p:nvSpPr>
        <p:spPr>
          <a:xfrm>
            <a:off x="2328955" y="2966632"/>
            <a:ext cx="7727521" cy="369332"/>
          </a:xfrm>
          <a:prstGeom prst="rect">
            <a:avLst/>
          </a:prstGeom>
          <a:noFill/>
        </p:spPr>
        <p:txBody>
          <a:bodyPr wrap="square" rtlCol="0">
            <a:spAutoFit/>
          </a:bodyPr>
          <a:lstStyle/>
          <a:p>
            <a:r>
              <a:rPr lang="en-US">
                <a:latin typeface="Arial Narrow" panose="020B0606020202030204" pitchFamily="34" charset="0"/>
              </a:rPr>
              <a:t>Why would anyone listen to NASCAR on the radio?</a:t>
            </a:r>
          </a:p>
        </p:txBody>
      </p:sp>
      <p:sp>
        <p:nvSpPr>
          <p:cNvPr id="29" name="Rectangle 28">
            <a:extLst>
              <a:ext uri="{FF2B5EF4-FFF2-40B4-BE49-F238E27FC236}">
                <a16:creationId xmlns:a16="http://schemas.microsoft.com/office/drawing/2014/main" id="{8AB508F5-8146-4CB5-AB5C-51F753DA0645}"/>
              </a:ext>
            </a:extLst>
          </p:cNvPr>
          <p:cNvSpPr/>
          <p:nvPr/>
        </p:nvSpPr>
        <p:spPr>
          <a:xfrm>
            <a:off x="1466850" y="2618708"/>
            <a:ext cx="849913" cy="923330"/>
          </a:xfrm>
          <a:prstGeom prst="rect">
            <a:avLst/>
          </a:prstGeom>
          <a:noFill/>
        </p:spPr>
        <p:txBody>
          <a:bodyPr wrap="none" lIns="91440" tIns="45720" rIns="91440" bIns="45720">
            <a:spAutoFit/>
          </a:bodyPr>
          <a:lstStyle/>
          <a:p>
            <a:pPr algn="ctr"/>
            <a:r>
              <a:rPr lang="en-US" sz="5400"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rPr>
              <a:t>Q:</a:t>
            </a:r>
          </a:p>
        </p:txBody>
      </p:sp>
      <p:sp>
        <p:nvSpPr>
          <p:cNvPr id="30" name="Rectangle 29">
            <a:extLst>
              <a:ext uri="{FF2B5EF4-FFF2-40B4-BE49-F238E27FC236}">
                <a16:creationId xmlns:a16="http://schemas.microsoft.com/office/drawing/2014/main" id="{E3F69BCA-82A6-4F1E-BC3A-C3CFFC11BC65}"/>
              </a:ext>
            </a:extLst>
          </p:cNvPr>
          <p:cNvSpPr/>
          <p:nvPr/>
        </p:nvSpPr>
        <p:spPr>
          <a:xfrm>
            <a:off x="1533544" y="3366754"/>
            <a:ext cx="795411" cy="923330"/>
          </a:xfrm>
          <a:prstGeom prst="rect">
            <a:avLst/>
          </a:prstGeom>
          <a:noFill/>
        </p:spPr>
        <p:txBody>
          <a:bodyPr wrap="none" lIns="91440" tIns="45720" rIns="91440" bIns="45720">
            <a:spAutoFit/>
          </a:bodyPr>
          <a:lstStyle/>
          <a:p>
            <a:pPr algn="ctr"/>
            <a:r>
              <a:rPr lang="en-US" sz="5400"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rPr>
              <a:t>A:</a:t>
            </a:r>
          </a:p>
        </p:txBody>
      </p:sp>
      <p:sp>
        <p:nvSpPr>
          <p:cNvPr id="31" name="TextBox 30">
            <a:extLst>
              <a:ext uri="{FF2B5EF4-FFF2-40B4-BE49-F238E27FC236}">
                <a16:creationId xmlns:a16="http://schemas.microsoft.com/office/drawing/2014/main" id="{856808E3-26E5-4B83-B8E2-AEE6B587840D}"/>
              </a:ext>
            </a:extLst>
          </p:cNvPr>
          <p:cNvSpPr txBox="1"/>
          <p:nvPr/>
        </p:nvSpPr>
        <p:spPr>
          <a:xfrm>
            <a:off x="2334689" y="3438525"/>
            <a:ext cx="7727521" cy="1200329"/>
          </a:xfrm>
          <a:prstGeom prst="rect">
            <a:avLst/>
          </a:prstGeom>
          <a:noFill/>
        </p:spPr>
        <p:txBody>
          <a:bodyPr wrap="square" rtlCol="0">
            <a:spAutoFit/>
          </a:bodyPr>
          <a:lstStyle/>
          <a:p>
            <a:r>
              <a:rPr lang="en-US">
                <a:latin typeface="Arial Narrow" panose="020B0606020202030204" pitchFamily="34" charset="0"/>
              </a:rPr>
              <a:t>NASCAR fans bring their sport with them. 31% of all NASCAR fans claim they follow their sport on the radio. The season is 10 months long. Most people don’t have the time to set aside 4+ hours every week in front of the television. Almost half of at-home radio listeners to NASCAR are watching TV too, but with the sound turned down.</a:t>
            </a:r>
          </a:p>
        </p:txBody>
      </p:sp>
      <p:sp>
        <p:nvSpPr>
          <p:cNvPr id="32" name="TextBox 31">
            <a:extLst>
              <a:ext uri="{FF2B5EF4-FFF2-40B4-BE49-F238E27FC236}">
                <a16:creationId xmlns:a16="http://schemas.microsoft.com/office/drawing/2014/main" id="{3A7D5D15-4779-4CC1-9129-0471E19783B1}"/>
              </a:ext>
            </a:extLst>
          </p:cNvPr>
          <p:cNvSpPr txBox="1"/>
          <p:nvPr/>
        </p:nvSpPr>
        <p:spPr>
          <a:xfrm>
            <a:off x="2328955" y="4686300"/>
            <a:ext cx="7727521" cy="369332"/>
          </a:xfrm>
          <a:prstGeom prst="rect">
            <a:avLst/>
          </a:prstGeom>
          <a:noFill/>
        </p:spPr>
        <p:txBody>
          <a:bodyPr wrap="square" rtlCol="0">
            <a:spAutoFit/>
          </a:bodyPr>
          <a:lstStyle/>
          <a:p>
            <a:r>
              <a:rPr lang="en-US">
                <a:latin typeface="Arial Narrow" panose="020B0606020202030204" pitchFamily="34" charset="0"/>
              </a:rPr>
              <a:t>Aren’t all NASCAR fans men?</a:t>
            </a:r>
          </a:p>
        </p:txBody>
      </p:sp>
      <p:sp>
        <p:nvSpPr>
          <p:cNvPr id="33" name="Rectangle 32">
            <a:extLst>
              <a:ext uri="{FF2B5EF4-FFF2-40B4-BE49-F238E27FC236}">
                <a16:creationId xmlns:a16="http://schemas.microsoft.com/office/drawing/2014/main" id="{82021B08-EEB7-49E8-8FC5-2685FA12775E}"/>
              </a:ext>
            </a:extLst>
          </p:cNvPr>
          <p:cNvSpPr/>
          <p:nvPr/>
        </p:nvSpPr>
        <p:spPr>
          <a:xfrm>
            <a:off x="1466850" y="4415099"/>
            <a:ext cx="849913" cy="923330"/>
          </a:xfrm>
          <a:prstGeom prst="rect">
            <a:avLst/>
          </a:prstGeom>
          <a:noFill/>
        </p:spPr>
        <p:txBody>
          <a:bodyPr wrap="none" lIns="91440" tIns="45720" rIns="91440" bIns="45720">
            <a:spAutoFit/>
          </a:bodyPr>
          <a:lstStyle/>
          <a:p>
            <a:pPr algn="ctr"/>
            <a:r>
              <a:rPr lang="en-US" sz="5400"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rPr>
              <a:t>Q:</a:t>
            </a:r>
          </a:p>
        </p:txBody>
      </p:sp>
      <p:sp>
        <p:nvSpPr>
          <p:cNvPr id="34" name="Rectangle 33">
            <a:extLst>
              <a:ext uri="{FF2B5EF4-FFF2-40B4-BE49-F238E27FC236}">
                <a16:creationId xmlns:a16="http://schemas.microsoft.com/office/drawing/2014/main" id="{9F1CAA4C-D784-4D73-AAF0-1FE9CFE15903}"/>
              </a:ext>
            </a:extLst>
          </p:cNvPr>
          <p:cNvSpPr/>
          <p:nvPr/>
        </p:nvSpPr>
        <p:spPr>
          <a:xfrm>
            <a:off x="1533544" y="5163145"/>
            <a:ext cx="795411" cy="923330"/>
          </a:xfrm>
          <a:prstGeom prst="rect">
            <a:avLst/>
          </a:prstGeom>
          <a:noFill/>
        </p:spPr>
        <p:txBody>
          <a:bodyPr wrap="none" lIns="91440" tIns="45720" rIns="91440" bIns="45720">
            <a:spAutoFit/>
          </a:bodyPr>
          <a:lstStyle/>
          <a:p>
            <a:pPr algn="ctr"/>
            <a:r>
              <a:rPr lang="en-US" sz="5400"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rPr>
              <a:t>A:</a:t>
            </a:r>
          </a:p>
        </p:txBody>
      </p:sp>
      <p:sp>
        <p:nvSpPr>
          <p:cNvPr id="35" name="TextBox 34">
            <a:extLst>
              <a:ext uri="{FF2B5EF4-FFF2-40B4-BE49-F238E27FC236}">
                <a16:creationId xmlns:a16="http://schemas.microsoft.com/office/drawing/2014/main" id="{B17DF065-791F-4885-AE1D-A20AFB8ADFD2}"/>
              </a:ext>
            </a:extLst>
          </p:cNvPr>
          <p:cNvSpPr txBox="1"/>
          <p:nvPr/>
        </p:nvSpPr>
        <p:spPr>
          <a:xfrm>
            <a:off x="2334689" y="5301984"/>
            <a:ext cx="7727521" cy="646331"/>
          </a:xfrm>
          <a:prstGeom prst="rect">
            <a:avLst/>
          </a:prstGeom>
          <a:noFill/>
        </p:spPr>
        <p:txBody>
          <a:bodyPr wrap="square" rtlCol="0">
            <a:spAutoFit/>
          </a:bodyPr>
          <a:lstStyle/>
          <a:p>
            <a:r>
              <a:rPr lang="en-US">
                <a:latin typeface="Arial Narrow" panose="020B0606020202030204" pitchFamily="34" charset="0"/>
              </a:rPr>
              <a:t>Many NASCAR fans are men (62%), but NASCAR has the highest percentage of fans who are women, more than any other sport (38%).</a:t>
            </a:r>
          </a:p>
        </p:txBody>
      </p:sp>
    </p:spTree>
    <p:extLst>
      <p:ext uri="{BB962C8B-B14F-4D97-AF65-F5344CB8AC3E}">
        <p14:creationId xmlns:p14="http://schemas.microsoft.com/office/powerpoint/2010/main" val="3283913607"/>
      </p:ext>
    </p:extLst>
  </p:cSld>
  <p:clrMapOvr>
    <a:masterClrMapping/>
  </p:clrMapOvr>
  <mc:AlternateContent xmlns:mc="http://schemas.openxmlformats.org/markup-compatibility/2006">
    <mc:Choice xmlns:p14="http://schemas.microsoft.com/office/powerpoint/2010/main" Requires="p14">
      <p:transition p14:dur="10" advClick="0">
        <p:zoom dir="in"/>
        <p:sndAc>
          <p:endSnd/>
        </p:sndAc>
      </p:transition>
    </mc:Choice>
    <mc:Fallback>
      <p:transition advClick="0">
        <p:zoom dir="i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down)">
                                      <p:cBhvr>
                                        <p:cTn id="23" dur="500"/>
                                        <p:tgtEl>
                                          <p:spTgt spid="29"/>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wipe(down)">
                                      <p:cBhvr>
                                        <p:cTn id="26" dur="500"/>
                                        <p:tgtEl>
                                          <p:spTgt spid="2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500"/>
                                        <p:tgtEl>
                                          <p:spTgt spid="3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wipe(down)">
                                      <p:cBhvr>
                                        <p:cTn id="39" dur="500"/>
                                        <p:tgtEl>
                                          <p:spTgt spid="33"/>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ipe(down)">
                                      <p:cBhvr>
                                        <p:cTn id="42" dur="500"/>
                                        <p:tgtEl>
                                          <p:spTgt spid="3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fade">
                                      <p:cBhvr>
                                        <p:cTn id="47" dur="500"/>
                                        <p:tgtEl>
                                          <p:spTgt spid="3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fade">
                                      <p:cBhvr>
                                        <p:cTn id="5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28" grpId="0"/>
      <p:bldP spid="29" grpId="0"/>
      <p:bldP spid="30" grpId="0"/>
      <p:bldP spid="31" grpId="0"/>
      <p:bldP spid="32" grpId="0"/>
      <p:bldP spid="33" grpId="0"/>
      <p:bldP spid="34" grpId="0"/>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 y="0"/>
            <a:ext cx="12190476" cy="6858856"/>
          </a:xfrm>
          <a:prstGeom prst="rect">
            <a:avLst/>
          </a:prstGeom>
        </p:spPr>
      </p:pic>
      <p:sp>
        <p:nvSpPr>
          <p:cNvPr id="4" name="Slide Number Placeholder 3"/>
          <p:cNvSpPr>
            <a:spLocks noGrp="1"/>
          </p:cNvSpPr>
          <p:nvPr>
            <p:ph type="sldNum" sz="quarter" idx="12"/>
          </p:nvPr>
        </p:nvSpPr>
        <p:spPr/>
        <p:txBody>
          <a:bodyPr/>
          <a:lstStyle/>
          <a:p>
            <a:fld id="{1F5969C1-7E0C-4623-846B-7E2E1D45B670}" type="slidenum">
              <a:rPr lang="en-US" smtClean="0"/>
              <a:t>7</a:t>
            </a:fld>
            <a:endParaRPr lang="en-US"/>
          </a:p>
        </p:txBody>
      </p:sp>
      <p:sp>
        <p:nvSpPr>
          <p:cNvPr id="12" name="TextBox 11"/>
          <p:cNvSpPr txBox="1"/>
          <p:nvPr/>
        </p:nvSpPr>
        <p:spPr>
          <a:xfrm>
            <a:off x="859043" y="84869"/>
            <a:ext cx="6989557" cy="1015663"/>
          </a:xfrm>
          <a:prstGeom prst="rect">
            <a:avLst/>
          </a:prstGeom>
          <a:noFill/>
        </p:spPr>
        <p:txBody>
          <a:bodyPr wrap="square" rtlCol="0">
            <a:spAutoFit/>
          </a:bodyPr>
          <a:lstStyle/>
          <a:p>
            <a:r>
              <a:rPr lang="en-US" sz="6000" b="1">
                <a:solidFill>
                  <a:srgbClr val="006BB7"/>
                </a:solidFill>
                <a:latin typeface="Stainless Black"/>
                <a:ea typeface="Impact" charset="0"/>
                <a:cs typeface="Impact" charset="0"/>
              </a:rPr>
              <a:t>Defeating Objections</a:t>
            </a:r>
          </a:p>
        </p:txBody>
      </p:sp>
      <p:pic>
        <p:nvPicPr>
          <p:cNvPr id="23" name="Picture 22">
            <a:extLst>
              <a:ext uri="{FF2B5EF4-FFF2-40B4-BE49-F238E27FC236}">
                <a16:creationId xmlns:a16="http://schemas.microsoft.com/office/drawing/2014/main" id="{922A246C-25F9-470B-9318-B37CF70BBF9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71853" y="6488615"/>
            <a:ext cx="495422" cy="274320"/>
          </a:xfrm>
          <a:prstGeom prst="rect">
            <a:avLst/>
          </a:prstGeom>
        </p:spPr>
      </p:pic>
      <p:sp>
        <p:nvSpPr>
          <p:cNvPr id="19" name="Rectangle 32">
            <a:extLst>
              <a:ext uri="{FF2B5EF4-FFF2-40B4-BE49-F238E27FC236}">
                <a16:creationId xmlns:a16="http://schemas.microsoft.com/office/drawing/2014/main" id="{8C02231F-C895-42F3-939B-F41CBD3CF9BE}"/>
              </a:ext>
            </a:extLst>
          </p:cNvPr>
          <p:cNvSpPr>
            <a:spLocks noChangeArrowheads="1"/>
          </p:cNvSpPr>
          <p:nvPr/>
        </p:nvSpPr>
        <p:spPr bwMode="auto">
          <a:xfrm>
            <a:off x="1390650" y="6400800"/>
            <a:ext cx="62865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457200"/>
            <a:r>
              <a:rPr lang="en-US" sz="600" i="1">
                <a:solidFill>
                  <a:srgbClr val="000000"/>
                </a:solidFill>
              </a:rPr>
              <a:t>Source:  American Marketing Assoc. 2023 NASCAR Next Gen Fan Study – </a:t>
            </a:r>
            <a:r>
              <a:rPr lang="en-US" sz="600" i="1" err="1">
                <a:solidFill>
                  <a:srgbClr val="000000"/>
                </a:solidFill>
              </a:rPr>
              <a:t>FMR</a:t>
            </a:r>
            <a:r>
              <a:rPr lang="en-US" sz="600" i="1">
                <a:solidFill>
                  <a:srgbClr val="000000"/>
                </a:solidFill>
              </a:rPr>
              <a:t> Associates</a:t>
            </a:r>
          </a:p>
          <a:p>
            <a:pPr defTabSz="457200"/>
            <a:r>
              <a:rPr lang="en-US" sz="600" i="1">
                <a:solidFill>
                  <a:srgbClr val="000000"/>
                </a:solidFill>
              </a:rPr>
              <a:t>“REPUCOM to Closely Monitor Sponsorship Performance” REPUCOM.net March 2015</a:t>
            </a:r>
          </a:p>
          <a:p>
            <a:pPr defTabSz="457200"/>
            <a:r>
              <a:rPr lang="en-US" sz="600" i="1">
                <a:solidFill>
                  <a:srgbClr val="000000"/>
                </a:solidFill>
              </a:rPr>
              <a:t>Nielsen report “Don’t Sleep on Weekends When Considering Radio Listening” Feb. 25, 2016</a:t>
            </a:r>
          </a:p>
        </p:txBody>
      </p:sp>
      <p:sp>
        <p:nvSpPr>
          <p:cNvPr id="20" name="TextBox 19">
            <a:extLst>
              <a:ext uri="{FF2B5EF4-FFF2-40B4-BE49-F238E27FC236}">
                <a16:creationId xmlns:a16="http://schemas.microsoft.com/office/drawing/2014/main" id="{43339922-73FF-4D91-9986-BC94AC318BFD}"/>
              </a:ext>
            </a:extLst>
          </p:cNvPr>
          <p:cNvSpPr txBox="1"/>
          <p:nvPr/>
        </p:nvSpPr>
        <p:spPr>
          <a:xfrm>
            <a:off x="2344195" y="1295400"/>
            <a:ext cx="7727521" cy="369332"/>
          </a:xfrm>
          <a:prstGeom prst="rect">
            <a:avLst/>
          </a:prstGeom>
          <a:noFill/>
        </p:spPr>
        <p:txBody>
          <a:bodyPr wrap="square" rtlCol="0">
            <a:spAutoFit/>
          </a:bodyPr>
          <a:lstStyle/>
          <a:p>
            <a:r>
              <a:rPr lang="en-US">
                <a:latin typeface="Arial Narrow" panose="020B0606020202030204" pitchFamily="34" charset="0"/>
              </a:rPr>
              <a:t>Aren’t NASCAR fans too old for my business?</a:t>
            </a:r>
          </a:p>
        </p:txBody>
      </p:sp>
      <p:sp>
        <p:nvSpPr>
          <p:cNvPr id="21" name="Rectangle 20">
            <a:extLst>
              <a:ext uri="{FF2B5EF4-FFF2-40B4-BE49-F238E27FC236}">
                <a16:creationId xmlns:a16="http://schemas.microsoft.com/office/drawing/2014/main" id="{B60E54F3-B143-49A1-864B-A910AAFBEF6B}"/>
              </a:ext>
            </a:extLst>
          </p:cNvPr>
          <p:cNvSpPr/>
          <p:nvPr/>
        </p:nvSpPr>
        <p:spPr>
          <a:xfrm>
            <a:off x="1482090" y="1028700"/>
            <a:ext cx="849913" cy="923330"/>
          </a:xfrm>
          <a:prstGeom prst="rect">
            <a:avLst/>
          </a:prstGeom>
          <a:noFill/>
        </p:spPr>
        <p:txBody>
          <a:bodyPr wrap="none" lIns="91440" tIns="45720" rIns="91440" bIns="45720">
            <a:spAutoFit/>
          </a:bodyPr>
          <a:lstStyle/>
          <a:p>
            <a:pPr algn="ctr"/>
            <a:r>
              <a:rPr lang="en-US" sz="5400"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rPr>
              <a:t>Q:</a:t>
            </a:r>
          </a:p>
        </p:txBody>
      </p:sp>
      <p:sp>
        <p:nvSpPr>
          <p:cNvPr id="36" name="Rectangle 35">
            <a:extLst>
              <a:ext uri="{FF2B5EF4-FFF2-40B4-BE49-F238E27FC236}">
                <a16:creationId xmlns:a16="http://schemas.microsoft.com/office/drawing/2014/main" id="{E2067412-994D-4758-AE9D-C958ECF971E0}"/>
              </a:ext>
            </a:extLst>
          </p:cNvPr>
          <p:cNvSpPr/>
          <p:nvPr/>
        </p:nvSpPr>
        <p:spPr>
          <a:xfrm>
            <a:off x="1548784" y="1776746"/>
            <a:ext cx="795411" cy="923330"/>
          </a:xfrm>
          <a:prstGeom prst="rect">
            <a:avLst/>
          </a:prstGeom>
          <a:noFill/>
        </p:spPr>
        <p:txBody>
          <a:bodyPr wrap="none" lIns="91440" tIns="45720" rIns="91440" bIns="45720">
            <a:spAutoFit/>
          </a:bodyPr>
          <a:lstStyle/>
          <a:p>
            <a:pPr algn="ctr"/>
            <a:r>
              <a:rPr lang="en-US" sz="5400"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rPr>
              <a:t>A:</a:t>
            </a:r>
          </a:p>
        </p:txBody>
      </p:sp>
      <p:sp>
        <p:nvSpPr>
          <p:cNvPr id="37" name="TextBox 36">
            <a:extLst>
              <a:ext uri="{FF2B5EF4-FFF2-40B4-BE49-F238E27FC236}">
                <a16:creationId xmlns:a16="http://schemas.microsoft.com/office/drawing/2014/main" id="{604377D8-193C-4858-9E7A-468BA6AEADE0}"/>
              </a:ext>
            </a:extLst>
          </p:cNvPr>
          <p:cNvSpPr txBox="1"/>
          <p:nvPr/>
        </p:nvSpPr>
        <p:spPr>
          <a:xfrm>
            <a:off x="2344195" y="1936456"/>
            <a:ext cx="7727521" cy="646331"/>
          </a:xfrm>
          <a:prstGeom prst="rect">
            <a:avLst/>
          </a:prstGeom>
          <a:noFill/>
        </p:spPr>
        <p:txBody>
          <a:bodyPr wrap="square" rtlCol="0">
            <a:spAutoFit/>
          </a:bodyPr>
          <a:lstStyle/>
          <a:p>
            <a:r>
              <a:rPr lang="en-US">
                <a:latin typeface="Arial Narrow" panose="020B0606020202030204" pitchFamily="34" charset="0"/>
              </a:rPr>
              <a:t>Almost 50% of all NASCAR fans are aged 25-54, the highest earning potential years of a person’s life and radio’s favorite demo. </a:t>
            </a:r>
          </a:p>
        </p:txBody>
      </p:sp>
      <p:sp>
        <p:nvSpPr>
          <p:cNvPr id="38" name="TextBox 37">
            <a:extLst>
              <a:ext uri="{FF2B5EF4-FFF2-40B4-BE49-F238E27FC236}">
                <a16:creationId xmlns:a16="http://schemas.microsoft.com/office/drawing/2014/main" id="{BC82D1D4-8C17-4EFD-90CD-11461CCBC2BB}"/>
              </a:ext>
            </a:extLst>
          </p:cNvPr>
          <p:cNvSpPr txBox="1"/>
          <p:nvPr/>
        </p:nvSpPr>
        <p:spPr>
          <a:xfrm>
            <a:off x="2328955" y="2971800"/>
            <a:ext cx="7727521" cy="369332"/>
          </a:xfrm>
          <a:prstGeom prst="rect">
            <a:avLst/>
          </a:prstGeom>
          <a:noFill/>
        </p:spPr>
        <p:txBody>
          <a:bodyPr wrap="square" rtlCol="0">
            <a:spAutoFit/>
          </a:bodyPr>
          <a:lstStyle/>
          <a:p>
            <a:r>
              <a:rPr lang="en-US">
                <a:latin typeface="Arial Narrow" panose="020B0606020202030204" pitchFamily="34" charset="0"/>
              </a:rPr>
              <a:t>Don’t people listen to radio during the week? NASCAR races are on the weekends.</a:t>
            </a:r>
          </a:p>
        </p:txBody>
      </p:sp>
      <p:sp>
        <p:nvSpPr>
          <p:cNvPr id="39" name="Rectangle 38">
            <a:extLst>
              <a:ext uri="{FF2B5EF4-FFF2-40B4-BE49-F238E27FC236}">
                <a16:creationId xmlns:a16="http://schemas.microsoft.com/office/drawing/2014/main" id="{ED1EA2EB-D008-4704-AA22-53DA024A2EAB}"/>
              </a:ext>
            </a:extLst>
          </p:cNvPr>
          <p:cNvSpPr/>
          <p:nvPr/>
        </p:nvSpPr>
        <p:spPr>
          <a:xfrm>
            <a:off x="1466850" y="2733008"/>
            <a:ext cx="849913" cy="923330"/>
          </a:xfrm>
          <a:prstGeom prst="rect">
            <a:avLst/>
          </a:prstGeom>
          <a:noFill/>
        </p:spPr>
        <p:txBody>
          <a:bodyPr wrap="none" lIns="91440" tIns="45720" rIns="91440" bIns="45720">
            <a:spAutoFit/>
          </a:bodyPr>
          <a:lstStyle/>
          <a:p>
            <a:pPr algn="ctr"/>
            <a:r>
              <a:rPr lang="en-US" sz="5400"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rPr>
              <a:t>Q:</a:t>
            </a:r>
          </a:p>
        </p:txBody>
      </p:sp>
      <p:sp>
        <p:nvSpPr>
          <p:cNvPr id="40" name="Rectangle 39">
            <a:extLst>
              <a:ext uri="{FF2B5EF4-FFF2-40B4-BE49-F238E27FC236}">
                <a16:creationId xmlns:a16="http://schemas.microsoft.com/office/drawing/2014/main" id="{88DC9E0A-BF6B-4BA4-8427-CCFCDB9BC913}"/>
              </a:ext>
            </a:extLst>
          </p:cNvPr>
          <p:cNvSpPr/>
          <p:nvPr/>
        </p:nvSpPr>
        <p:spPr>
          <a:xfrm>
            <a:off x="1533544" y="3481054"/>
            <a:ext cx="795411" cy="923330"/>
          </a:xfrm>
          <a:prstGeom prst="rect">
            <a:avLst/>
          </a:prstGeom>
          <a:noFill/>
        </p:spPr>
        <p:txBody>
          <a:bodyPr wrap="none" lIns="91440" tIns="45720" rIns="91440" bIns="45720">
            <a:spAutoFit/>
          </a:bodyPr>
          <a:lstStyle/>
          <a:p>
            <a:pPr algn="ctr"/>
            <a:r>
              <a:rPr lang="en-US" sz="5400"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rPr>
              <a:t>A:</a:t>
            </a:r>
          </a:p>
        </p:txBody>
      </p:sp>
      <p:sp>
        <p:nvSpPr>
          <p:cNvPr id="41" name="TextBox 40">
            <a:extLst>
              <a:ext uri="{FF2B5EF4-FFF2-40B4-BE49-F238E27FC236}">
                <a16:creationId xmlns:a16="http://schemas.microsoft.com/office/drawing/2014/main" id="{4FAFCF26-28EA-4934-8E3A-991AD446C807}"/>
              </a:ext>
            </a:extLst>
          </p:cNvPr>
          <p:cNvSpPr txBox="1"/>
          <p:nvPr/>
        </p:nvSpPr>
        <p:spPr>
          <a:xfrm>
            <a:off x="2334689" y="3448050"/>
            <a:ext cx="7727521" cy="923330"/>
          </a:xfrm>
          <a:prstGeom prst="rect">
            <a:avLst/>
          </a:prstGeom>
          <a:noFill/>
        </p:spPr>
        <p:txBody>
          <a:bodyPr wrap="square" rtlCol="0">
            <a:spAutoFit/>
          </a:bodyPr>
          <a:lstStyle/>
          <a:p>
            <a:r>
              <a:rPr lang="en-US">
                <a:latin typeface="Arial Narrow" panose="020B0606020202030204" pitchFamily="34" charset="0"/>
              </a:rPr>
              <a:t>NASCAR fans bring their sport with them. 31% of all NASCAR fans claim they follow their sport on the radio. Nielsen recently released radio listening data that shows weekend listening in most demos mirrors listenership in afternoon drive .</a:t>
            </a:r>
          </a:p>
        </p:txBody>
      </p:sp>
      <p:sp>
        <p:nvSpPr>
          <p:cNvPr id="42" name="TextBox 41">
            <a:extLst>
              <a:ext uri="{FF2B5EF4-FFF2-40B4-BE49-F238E27FC236}">
                <a16:creationId xmlns:a16="http://schemas.microsoft.com/office/drawing/2014/main" id="{FDA7DE1A-6B60-4CCF-9EFA-6C151C2D97C4}"/>
              </a:ext>
            </a:extLst>
          </p:cNvPr>
          <p:cNvSpPr txBox="1"/>
          <p:nvPr/>
        </p:nvSpPr>
        <p:spPr>
          <a:xfrm>
            <a:off x="2328955" y="4724400"/>
            <a:ext cx="7727521" cy="369332"/>
          </a:xfrm>
          <a:prstGeom prst="rect">
            <a:avLst/>
          </a:prstGeom>
          <a:noFill/>
        </p:spPr>
        <p:txBody>
          <a:bodyPr wrap="square" rtlCol="0">
            <a:spAutoFit/>
          </a:bodyPr>
          <a:lstStyle/>
          <a:p>
            <a:r>
              <a:rPr lang="en-US">
                <a:latin typeface="Arial Narrow" panose="020B0606020202030204" pitchFamily="34" charset="0"/>
              </a:rPr>
              <a:t>Why should I advertise on your NASCAR broadcasts when none of my competitors are?</a:t>
            </a:r>
          </a:p>
        </p:txBody>
      </p:sp>
      <p:sp>
        <p:nvSpPr>
          <p:cNvPr id="43" name="Rectangle 42">
            <a:extLst>
              <a:ext uri="{FF2B5EF4-FFF2-40B4-BE49-F238E27FC236}">
                <a16:creationId xmlns:a16="http://schemas.microsoft.com/office/drawing/2014/main" id="{7A3C0760-CED9-46EC-A28C-822A679A4379}"/>
              </a:ext>
            </a:extLst>
          </p:cNvPr>
          <p:cNvSpPr/>
          <p:nvPr/>
        </p:nvSpPr>
        <p:spPr>
          <a:xfrm>
            <a:off x="1466850" y="4419600"/>
            <a:ext cx="849913" cy="923330"/>
          </a:xfrm>
          <a:prstGeom prst="rect">
            <a:avLst/>
          </a:prstGeom>
          <a:noFill/>
        </p:spPr>
        <p:txBody>
          <a:bodyPr wrap="none" lIns="91440" tIns="45720" rIns="91440" bIns="45720">
            <a:spAutoFit/>
          </a:bodyPr>
          <a:lstStyle/>
          <a:p>
            <a:pPr algn="ctr"/>
            <a:r>
              <a:rPr lang="en-US" sz="5400"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rPr>
              <a:t>Q:</a:t>
            </a:r>
          </a:p>
        </p:txBody>
      </p:sp>
      <p:sp>
        <p:nvSpPr>
          <p:cNvPr id="44" name="Rectangle 43">
            <a:extLst>
              <a:ext uri="{FF2B5EF4-FFF2-40B4-BE49-F238E27FC236}">
                <a16:creationId xmlns:a16="http://schemas.microsoft.com/office/drawing/2014/main" id="{9FD8A9C5-B1B0-4949-B91F-9909D5D21457}"/>
              </a:ext>
            </a:extLst>
          </p:cNvPr>
          <p:cNvSpPr/>
          <p:nvPr/>
        </p:nvSpPr>
        <p:spPr>
          <a:xfrm>
            <a:off x="1533544" y="5167646"/>
            <a:ext cx="795411" cy="923330"/>
          </a:xfrm>
          <a:prstGeom prst="rect">
            <a:avLst/>
          </a:prstGeom>
          <a:noFill/>
        </p:spPr>
        <p:txBody>
          <a:bodyPr wrap="none" lIns="91440" tIns="45720" rIns="91440" bIns="45720">
            <a:spAutoFit/>
          </a:bodyPr>
          <a:lstStyle/>
          <a:p>
            <a:pPr algn="ctr"/>
            <a:r>
              <a:rPr lang="en-US" sz="5400"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rPr>
              <a:t>A:</a:t>
            </a:r>
          </a:p>
        </p:txBody>
      </p:sp>
      <p:sp>
        <p:nvSpPr>
          <p:cNvPr id="45" name="TextBox 44">
            <a:extLst>
              <a:ext uri="{FF2B5EF4-FFF2-40B4-BE49-F238E27FC236}">
                <a16:creationId xmlns:a16="http://schemas.microsoft.com/office/drawing/2014/main" id="{2F8FCC3F-F49C-41F4-9EEA-ED3925C5A636}"/>
              </a:ext>
            </a:extLst>
          </p:cNvPr>
          <p:cNvSpPr txBox="1"/>
          <p:nvPr/>
        </p:nvSpPr>
        <p:spPr>
          <a:xfrm>
            <a:off x="2334689" y="5335262"/>
            <a:ext cx="7727521" cy="646331"/>
          </a:xfrm>
          <a:prstGeom prst="rect">
            <a:avLst/>
          </a:prstGeom>
          <a:noFill/>
        </p:spPr>
        <p:txBody>
          <a:bodyPr wrap="square" rtlCol="0">
            <a:spAutoFit/>
          </a:bodyPr>
          <a:lstStyle/>
          <a:p>
            <a:r>
              <a:rPr lang="en-US">
                <a:latin typeface="Arial Narrow" panose="020B0606020202030204" pitchFamily="34" charset="0"/>
              </a:rPr>
              <a:t>If the demos of NASCAR match up and the idea aligns with your marketing plan, why wouldn’t you want a conduit to this loyal and sponsor friendly audience.</a:t>
            </a:r>
          </a:p>
        </p:txBody>
      </p:sp>
    </p:spTree>
    <p:extLst>
      <p:ext uri="{BB962C8B-B14F-4D97-AF65-F5344CB8AC3E}">
        <p14:creationId xmlns:p14="http://schemas.microsoft.com/office/powerpoint/2010/main" val="3053324455"/>
      </p:ext>
    </p:extLst>
  </p:cSld>
  <p:clrMapOvr>
    <a:masterClrMapping/>
  </p:clrMapOvr>
  <mc:AlternateContent xmlns:mc="http://schemas.openxmlformats.org/markup-compatibility/2006">
    <mc:Choice xmlns:p14="http://schemas.microsoft.com/office/powerpoint/2010/main" Requires="p14">
      <p:transition p14:dur="10" advClick="0">
        <p:zoom dir="in"/>
        <p:sndAc>
          <p:endSnd/>
        </p:sndAc>
      </p:transition>
    </mc:Choice>
    <mc:Fallback>
      <p:transition advClick="0">
        <p:zoom dir="i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fade">
                                      <p:cBhvr>
                                        <p:cTn id="18" dur="500"/>
                                        <p:tgtEl>
                                          <p:spTgt spid="3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down)">
                                      <p:cBhvr>
                                        <p:cTn id="23" dur="500"/>
                                        <p:tgtEl>
                                          <p:spTgt spid="39"/>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wipe(down)">
                                      <p:cBhvr>
                                        <p:cTn id="26" dur="500"/>
                                        <p:tgtEl>
                                          <p:spTgt spid="3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500"/>
                                        <p:tgtEl>
                                          <p:spTgt spid="4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wipe(down)">
                                      <p:cBhvr>
                                        <p:cTn id="39" dur="500"/>
                                        <p:tgtEl>
                                          <p:spTgt spid="43"/>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wipe(down)">
                                      <p:cBhvr>
                                        <p:cTn id="42" dur="5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fade">
                                      <p:cBhvr>
                                        <p:cTn id="47" dur="500"/>
                                        <p:tgtEl>
                                          <p:spTgt spid="4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fade">
                                      <p:cBhvr>
                                        <p:cTn id="5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36" grpId="0"/>
      <p:bldP spid="37" grpId="0"/>
      <p:bldP spid="38" grpId="0"/>
      <p:bldP spid="39" grpId="0"/>
      <p:bldP spid="40" grpId="0"/>
      <p:bldP spid="41" grpId="0"/>
      <p:bldP spid="42" grpId="0"/>
      <p:bldP spid="43" grpId="0"/>
      <p:bldP spid="44" grpId="0"/>
      <p:bldP spid="4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5" y="-856"/>
            <a:ext cx="12190476" cy="6858856"/>
          </a:xfrm>
          <a:prstGeom prst="rect">
            <a:avLst/>
          </a:prstGeom>
        </p:spPr>
      </p:pic>
      <p:sp>
        <p:nvSpPr>
          <p:cNvPr id="4" name="Slide Number Placeholder 3"/>
          <p:cNvSpPr>
            <a:spLocks noGrp="1"/>
          </p:cNvSpPr>
          <p:nvPr>
            <p:ph type="sldNum" sz="quarter" idx="12"/>
          </p:nvPr>
        </p:nvSpPr>
        <p:spPr/>
        <p:txBody>
          <a:bodyPr/>
          <a:lstStyle/>
          <a:p>
            <a:pPr defTabSz="914377">
              <a:defRPr/>
            </a:pPr>
            <a:fld id="{1F5969C1-7E0C-4623-846B-7E2E1D45B670}" type="slidenum">
              <a:rPr lang="en-US">
                <a:solidFill>
                  <a:prstClr val="black">
                    <a:tint val="75000"/>
                  </a:prstClr>
                </a:solidFill>
                <a:latin typeface="Calibri" panose="020F0502020204030204"/>
                <a:sym typeface="Gill Sans" charset="0"/>
              </a:rPr>
              <a:pPr defTabSz="914377">
                <a:defRPr/>
              </a:pPr>
              <a:t>8</a:t>
            </a:fld>
            <a:endParaRPr lang="en-US">
              <a:solidFill>
                <a:prstClr val="black">
                  <a:tint val="75000"/>
                </a:prstClr>
              </a:solidFill>
              <a:latin typeface="Calibri" panose="020F0502020204030204"/>
              <a:sym typeface="Gill Sans" charset="0"/>
            </a:endParaRPr>
          </a:p>
        </p:txBody>
      </p:sp>
      <p:sp>
        <p:nvSpPr>
          <p:cNvPr id="15" name="TextBox 14"/>
          <p:cNvSpPr txBox="1"/>
          <p:nvPr/>
        </p:nvSpPr>
        <p:spPr>
          <a:xfrm>
            <a:off x="722328" y="44090"/>
            <a:ext cx="8972729" cy="707886"/>
          </a:xfrm>
          <a:prstGeom prst="rect">
            <a:avLst/>
          </a:prstGeom>
          <a:noFill/>
        </p:spPr>
        <p:txBody>
          <a:bodyPr wrap="square" rtlCol="0">
            <a:spAutoFit/>
          </a:bodyPr>
          <a:lstStyle/>
          <a:p>
            <a:pPr defTabSz="914377">
              <a:defRPr/>
            </a:pPr>
            <a:r>
              <a:rPr lang="en-US" sz="4000">
                <a:solidFill>
                  <a:srgbClr val="006BB7"/>
                </a:solidFill>
                <a:latin typeface="Impact" charset="0"/>
                <a:ea typeface="Impact" charset="0"/>
                <a:cs typeface="Impact" charset="0"/>
                <a:sym typeface="Gill Sans" charset="0"/>
              </a:rPr>
              <a:t>2026 MRN Live Race Broadcast Schedule</a:t>
            </a:r>
          </a:p>
        </p:txBody>
      </p:sp>
      <p:sp>
        <p:nvSpPr>
          <p:cNvPr id="13" name="TextBox 12"/>
          <p:cNvSpPr txBox="1"/>
          <p:nvPr/>
        </p:nvSpPr>
        <p:spPr>
          <a:xfrm>
            <a:off x="1146748" y="2320117"/>
            <a:ext cx="3209317" cy="3893374"/>
          </a:xfrm>
          <a:prstGeom prst="rect">
            <a:avLst/>
          </a:prstGeom>
          <a:noFill/>
        </p:spPr>
        <p:txBody>
          <a:bodyPr wrap="square" rtlCol="0">
            <a:spAutoFit/>
          </a:bodyPr>
          <a:lstStyle/>
          <a:p>
            <a:pPr defTabSz="463539">
              <a:defRPr/>
            </a:pPr>
            <a:r>
              <a:rPr lang="en-US" sz="1000">
                <a:solidFill>
                  <a:prstClr val="black"/>
                </a:solidFill>
                <a:latin typeface="Calibri" panose="020F0502020204030204"/>
                <a:sym typeface="Gill Sans" charset="0"/>
              </a:rPr>
              <a:t>2/1	The Clash at Bowman Gray Stadium</a:t>
            </a:r>
          </a:p>
          <a:p>
            <a:pPr defTabSz="463539">
              <a:defRPr/>
            </a:pPr>
            <a:r>
              <a:rPr lang="en-US" sz="1000">
                <a:solidFill>
                  <a:prstClr val="black"/>
                </a:solidFill>
                <a:latin typeface="Calibri" panose="020F0502020204030204"/>
                <a:sym typeface="Gill Sans" charset="0"/>
              </a:rPr>
              <a:t>2/12	The Duel </a:t>
            </a:r>
          </a:p>
          <a:p>
            <a:pPr defTabSz="463539">
              <a:defRPr/>
            </a:pPr>
            <a:r>
              <a:rPr lang="en-US" sz="1000">
                <a:solidFill>
                  <a:prstClr val="black"/>
                </a:solidFill>
                <a:latin typeface="Calibri" panose="020F0502020204030204"/>
                <a:sym typeface="Gill Sans" charset="0"/>
              </a:rPr>
              <a:t>2/15	DAYTONA 500</a:t>
            </a:r>
          </a:p>
          <a:p>
            <a:pPr defTabSz="463539">
              <a:defRPr/>
            </a:pPr>
            <a:r>
              <a:rPr lang="en-US" sz="1000">
                <a:solidFill>
                  <a:prstClr val="black"/>
                </a:solidFill>
                <a:latin typeface="Calibri" panose="020F0502020204030204"/>
                <a:sym typeface="Gill Sans" charset="0"/>
              </a:rPr>
              <a:t>3/8	Phoenix Raceway</a:t>
            </a:r>
          </a:p>
          <a:p>
            <a:pPr defTabSz="463539">
              <a:defRPr/>
            </a:pPr>
            <a:r>
              <a:rPr lang="en-US" sz="1000">
                <a:solidFill>
                  <a:prstClr val="black"/>
                </a:solidFill>
                <a:latin typeface="Calibri" panose="020F0502020204030204"/>
                <a:sym typeface="Gill Sans" charset="0"/>
              </a:rPr>
              <a:t>3/22</a:t>
            </a:r>
            <a:r>
              <a:rPr lang="en-US" sz="1000">
                <a:solidFill>
                  <a:prstClr val="white"/>
                </a:solidFill>
                <a:latin typeface="Calibri" panose="020F0502020204030204"/>
                <a:sym typeface="Gill Sans" charset="0"/>
              </a:rPr>
              <a:t>	</a:t>
            </a:r>
            <a:r>
              <a:rPr lang="en-US" sz="1000">
                <a:solidFill>
                  <a:prstClr val="black"/>
                </a:solidFill>
                <a:sym typeface="Gill Sans" charset="0"/>
              </a:rPr>
              <a:t>Darlington Raceway</a:t>
            </a:r>
            <a:endParaRPr lang="en-US" sz="1000">
              <a:solidFill>
                <a:prstClr val="black"/>
              </a:solidFill>
              <a:latin typeface="Calibri" panose="020F0502020204030204"/>
              <a:sym typeface="Gill Sans" charset="0"/>
            </a:endParaRPr>
          </a:p>
          <a:p>
            <a:pPr defTabSz="463539">
              <a:defRPr/>
            </a:pPr>
            <a:r>
              <a:rPr lang="en-US" sz="1000">
                <a:solidFill>
                  <a:prstClr val="black"/>
                </a:solidFill>
                <a:latin typeface="Calibri" panose="020F0502020204030204"/>
                <a:sym typeface="Gill Sans" charset="0"/>
              </a:rPr>
              <a:t>3/29	Martinsville Speedway</a:t>
            </a:r>
          </a:p>
          <a:p>
            <a:pPr defTabSz="463539">
              <a:defRPr/>
            </a:pPr>
            <a:r>
              <a:rPr lang="en-US" sz="1000">
                <a:solidFill>
                  <a:prstClr val="black"/>
                </a:solidFill>
                <a:latin typeface="Calibri" panose="020F0502020204030204"/>
                <a:sym typeface="Gill Sans" charset="0"/>
              </a:rPr>
              <a:t>4/19	</a:t>
            </a:r>
            <a:r>
              <a:rPr lang="en-US" sz="1000">
                <a:solidFill>
                  <a:prstClr val="black"/>
                </a:solidFill>
                <a:sym typeface="Gill Sans" charset="0"/>
              </a:rPr>
              <a:t>Kansas Speedway</a:t>
            </a:r>
            <a:r>
              <a:rPr lang="en-US" sz="1000">
                <a:solidFill>
                  <a:prstClr val="black"/>
                </a:solidFill>
                <a:latin typeface="Calibri" panose="020F0502020204030204"/>
                <a:sym typeface="Gill Sans" charset="0"/>
              </a:rPr>
              <a:t> </a:t>
            </a:r>
          </a:p>
          <a:p>
            <a:pPr defTabSz="463539">
              <a:defRPr/>
            </a:pPr>
            <a:r>
              <a:rPr lang="en-US" sz="1000">
                <a:solidFill>
                  <a:prstClr val="black"/>
                </a:solidFill>
                <a:latin typeface="Calibri" panose="020F0502020204030204"/>
                <a:sym typeface="Gill Sans" charset="0"/>
              </a:rPr>
              <a:t>4/26	Talladega Superspeedway</a:t>
            </a:r>
          </a:p>
          <a:p>
            <a:pPr defTabSz="463539">
              <a:defRPr/>
            </a:pPr>
            <a:r>
              <a:rPr lang="en-US" sz="1000">
                <a:solidFill>
                  <a:prstClr val="black"/>
                </a:solidFill>
                <a:latin typeface="Calibri" panose="020F0502020204030204"/>
                <a:sym typeface="Gill Sans" charset="0"/>
              </a:rPr>
              <a:t>5/10	</a:t>
            </a:r>
            <a:r>
              <a:rPr lang="en-US" sz="1000">
                <a:solidFill>
                  <a:prstClr val="black"/>
                </a:solidFill>
                <a:sym typeface="Gill Sans" charset="0"/>
              </a:rPr>
              <a:t>Watkins Glen International</a:t>
            </a:r>
            <a:endParaRPr lang="en-US" sz="1000">
              <a:solidFill>
                <a:prstClr val="black"/>
              </a:solidFill>
              <a:latin typeface="Calibri" panose="020F0502020204030204"/>
              <a:sym typeface="Gill Sans" charset="0"/>
            </a:endParaRPr>
          </a:p>
          <a:p>
            <a:pPr defTabSz="463539">
              <a:defRPr/>
            </a:pPr>
            <a:r>
              <a:rPr lang="en-US" sz="1000">
                <a:solidFill>
                  <a:prstClr val="black"/>
                </a:solidFill>
                <a:latin typeface="Calibri" panose="020F0502020204030204"/>
                <a:sym typeface="Gill Sans" charset="0"/>
              </a:rPr>
              <a:t>5/17	All-Star Race (Dover Motor Speedway)</a:t>
            </a:r>
          </a:p>
          <a:p>
            <a:pPr defTabSz="463539">
              <a:defRPr/>
            </a:pPr>
            <a:r>
              <a:rPr lang="en-US" sz="1000">
                <a:solidFill>
                  <a:prstClr val="black"/>
                </a:solidFill>
                <a:latin typeface="Calibri" panose="020F0502020204030204"/>
                <a:sym typeface="Gill Sans" charset="0"/>
              </a:rPr>
              <a:t>6/7	Michigan International Speedway </a:t>
            </a:r>
          </a:p>
          <a:p>
            <a:pPr defTabSz="463539">
              <a:defRPr/>
            </a:pPr>
            <a:r>
              <a:rPr lang="en-US" sz="1000">
                <a:solidFill>
                  <a:prstClr val="black"/>
                </a:solidFill>
                <a:latin typeface="Calibri" panose="020F0502020204030204"/>
                <a:sym typeface="Gill Sans" charset="0"/>
              </a:rPr>
              <a:t>6/14	</a:t>
            </a:r>
            <a:r>
              <a:rPr lang="en-US" sz="1000">
                <a:solidFill>
                  <a:prstClr val="black"/>
                </a:solidFill>
                <a:sym typeface="Gill Sans" charset="0"/>
              </a:rPr>
              <a:t>Pocono Raceway</a:t>
            </a:r>
            <a:endParaRPr lang="en-US" sz="1000">
              <a:solidFill>
                <a:prstClr val="black"/>
              </a:solidFill>
              <a:latin typeface="Calibri" panose="020F0502020204030204"/>
              <a:sym typeface="Gill Sans" charset="0"/>
            </a:endParaRPr>
          </a:p>
          <a:p>
            <a:pPr defTabSz="463539">
              <a:defRPr/>
            </a:pPr>
            <a:r>
              <a:rPr lang="en-US" sz="1000">
                <a:solidFill>
                  <a:prstClr val="black"/>
                </a:solidFill>
                <a:latin typeface="Calibri" panose="020F0502020204030204"/>
                <a:sym typeface="Gill Sans" charset="0"/>
              </a:rPr>
              <a:t>6/21	Naval Base Coronado (San Diego)</a:t>
            </a:r>
          </a:p>
          <a:p>
            <a:pPr defTabSz="463539">
              <a:defRPr/>
            </a:pPr>
            <a:r>
              <a:rPr lang="en-US" sz="1000">
                <a:solidFill>
                  <a:prstClr val="black"/>
                </a:solidFill>
                <a:latin typeface="Calibri" panose="020F0502020204030204"/>
                <a:sym typeface="Gill Sans" charset="0"/>
              </a:rPr>
              <a:t>7/5	Chicagoland Speedway</a:t>
            </a:r>
          </a:p>
          <a:p>
            <a:pPr defTabSz="463539">
              <a:defRPr/>
            </a:pPr>
            <a:r>
              <a:rPr lang="en-US" sz="1000">
                <a:solidFill>
                  <a:prstClr val="black"/>
                </a:solidFill>
                <a:latin typeface="Calibri" panose="020F0502020204030204"/>
                <a:sym typeface="Gill Sans" charset="0"/>
              </a:rPr>
              <a:t>8/9	Iowa Speedway</a:t>
            </a:r>
          </a:p>
          <a:p>
            <a:pPr defTabSz="463539">
              <a:defRPr/>
            </a:pPr>
            <a:r>
              <a:rPr lang="en-US" sz="1000">
                <a:solidFill>
                  <a:prstClr val="black"/>
                </a:solidFill>
                <a:latin typeface="Calibri" panose="020F0502020204030204"/>
                <a:sym typeface="Gill Sans" charset="0"/>
              </a:rPr>
              <a:t>8/15	Richmond Raceway</a:t>
            </a:r>
          </a:p>
          <a:p>
            <a:pPr defTabSz="463539">
              <a:defRPr/>
            </a:pPr>
            <a:r>
              <a:rPr lang="en-US" sz="1000">
                <a:solidFill>
                  <a:prstClr val="black"/>
                </a:solidFill>
                <a:latin typeface="Calibri" panose="020F0502020204030204"/>
                <a:sym typeface="Gill Sans" charset="0"/>
              </a:rPr>
              <a:t>8/29</a:t>
            </a:r>
            <a:r>
              <a:rPr lang="en-US" sz="1000">
                <a:solidFill>
                  <a:prstClr val="white"/>
                </a:solidFill>
                <a:latin typeface="Calibri" panose="020F0502020204030204"/>
                <a:sym typeface="Gill Sans" charset="0"/>
              </a:rPr>
              <a:t>	</a:t>
            </a:r>
            <a:r>
              <a:rPr lang="en-US" sz="1000">
                <a:solidFill>
                  <a:prstClr val="black"/>
                </a:solidFill>
                <a:latin typeface="Calibri" panose="020F0502020204030204"/>
                <a:sym typeface="Gill Sans" charset="0"/>
              </a:rPr>
              <a:t>Daytona International Speedway</a:t>
            </a:r>
          </a:p>
          <a:p>
            <a:pPr defTabSz="463539">
              <a:defRPr/>
            </a:pPr>
            <a:r>
              <a:rPr lang="en-US" sz="1000">
                <a:solidFill>
                  <a:prstClr val="black"/>
                </a:solidFill>
                <a:latin typeface="Calibri" panose="020F0502020204030204"/>
                <a:sym typeface="Gill Sans" charset="0"/>
              </a:rPr>
              <a:t>9/6</a:t>
            </a:r>
            <a:r>
              <a:rPr lang="en-US" sz="1000">
                <a:solidFill>
                  <a:prstClr val="white"/>
                </a:solidFill>
                <a:latin typeface="Calibri" panose="020F0502020204030204"/>
                <a:sym typeface="Gill Sans" charset="0"/>
              </a:rPr>
              <a:t>	</a:t>
            </a:r>
            <a:r>
              <a:rPr lang="en-US" sz="1000">
                <a:latin typeface="Calibri" panose="020F0502020204030204"/>
                <a:sym typeface="Gill Sans" charset="0"/>
              </a:rPr>
              <a:t>*</a:t>
            </a:r>
            <a:r>
              <a:rPr lang="en-US" sz="1000">
                <a:solidFill>
                  <a:schemeClr val="bg1"/>
                </a:solidFill>
                <a:highlight>
                  <a:srgbClr val="000000"/>
                </a:highlight>
                <a:latin typeface="Calibri" panose="020F0502020204030204"/>
                <a:sym typeface="Gill Sans" charset="0"/>
              </a:rPr>
              <a:t>Darlington Raceway</a:t>
            </a:r>
          </a:p>
          <a:p>
            <a:pPr defTabSz="463539">
              <a:defRPr/>
            </a:pPr>
            <a:r>
              <a:rPr lang="en-US" sz="1000">
                <a:solidFill>
                  <a:prstClr val="black"/>
                </a:solidFill>
                <a:latin typeface="Calibri" panose="020F0502020204030204"/>
                <a:sym typeface="Gill Sans" charset="0"/>
              </a:rPr>
              <a:t>9/13	*</a:t>
            </a:r>
            <a:r>
              <a:rPr lang="en-US" sz="1000">
                <a:solidFill>
                  <a:prstClr val="white"/>
                </a:solidFill>
                <a:highlight>
                  <a:srgbClr val="00000A"/>
                </a:highlight>
                <a:latin typeface="Calibri" panose="020F0502020204030204"/>
                <a:sym typeface="Gill Sans" charset="0"/>
              </a:rPr>
              <a:t>World Wide Technology Raceway</a:t>
            </a:r>
          </a:p>
          <a:p>
            <a:pPr defTabSz="463539">
              <a:defRPr/>
            </a:pPr>
            <a:r>
              <a:rPr lang="en-US" sz="1000">
                <a:solidFill>
                  <a:prstClr val="black"/>
                </a:solidFill>
                <a:latin typeface="Calibri" panose="020F0502020204030204"/>
                <a:sym typeface="Gill Sans" charset="0"/>
              </a:rPr>
              <a:t>9/27</a:t>
            </a:r>
            <a:r>
              <a:rPr lang="en-US" sz="1000">
                <a:solidFill>
                  <a:prstClr val="white"/>
                </a:solidFill>
                <a:latin typeface="Calibri" panose="020F0502020204030204"/>
                <a:sym typeface="Gill Sans" charset="0"/>
              </a:rPr>
              <a:t>	</a:t>
            </a:r>
            <a:r>
              <a:rPr lang="en-US" sz="1000">
                <a:solidFill>
                  <a:prstClr val="black"/>
                </a:solidFill>
                <a:latin typeface="Calibri" panose="020F0502020204030204"/>
                <a:sym typeface="Gill Sans" charset="0"/>
              </a:rPr>
              <a:t>*</a:t>
            </a:r>
            <a:r>
              <a:rPr lang="en-US" sz="1000">
                <a:solidFill>
                  <a:prstClr val="white"/>
                </a:solidFill>
                <a:highlight>
                  <a:srgbClr val="00000A"/>
                </a:highlight>
                <a:latin typeface="Calibri" panose="020F0502020204030204"/>
                <a:sym typeface="Gill Sans" charset="0"/>
              </a:rPr>
              <a:t>Kansas Speedway</a:t>
            </a:r>
          </a:p>
          <a:p>
            <a:pPr defTabSz="463539">
              <a:defRPr/>
            </a:pPr>
            <a:r>
              <a:rPr lang="en-US" sz="1000">
                <a:solidFill>
                  <a:prstClr val="black"/>
                </a:solidFill>
                <a:latin typeface="Calibri" panose="020F0502020204030204"/>
                <a:sym typeface="Gill Sans" charset="0"/>
              </a:rPr>
              <a:t>10/18</a:t>
            </a:r>
            <a:r>
              <a:rPr lang="en-US" sz="1000">
                <a:solidFill>
                  <a:prstClr val="white"/>
                </a:solidFill>
                <a:latin typeface="Calibri" panose="020F0502020204030204"/>
                <a:sym typeface="Gill Sans" charset="0"/>
              </a:rPr>
              <a:t>	</a:t>
            </a:r>
            <a:r>
              <a:rPr lang="en-US" sz="1000">
                <a:solidFill>
                  <a:prstClr val="black"/>
                </a:solidFill>
                <a:sym typeface="Gill Sans" charset="0"/>
              </a:rPr>
              <a:t>*</a:t>
            </a:r>
            <a:r>
              <a:rPr lang="en-US" sz="1000">
                <a:solidFill>
                  <a:prstClr val="white"/>
                </a:solidFill>
                <a:highlight>
                  <a:srgbClr val="00000A"/>
                </a:highlight>
                <a:sym typeface="Gill Sans" charset="0"/>
              </a:rPr>
              <a:t>Phoenix Raceway </a:t>
            </a:r>
            <a:endParaRPr lang="en-US" sz="1000">
              <a:solidFill>
                <a:prstClr val="white"/>
              </a:solidFill>
              <a:latin typeface="Calibri" panose="020F0502020204030204"/>
              <a:sym typeface="Gill Sans" charset="0"/>
            </a:endParaRPr>
          </a:p>
          <a:p>
            <a:pPr defTabSz="463539">
              <a:defRPr/>
            </a:pPr>
            <a:r>
              <a:rPr lang="en-US" sz="1000">
                <a:solidFill>
                  <a:prstClr val="black"/>
                </a:solidFill>
                <a:latin typeface="Calibri" panose="020F0502020204030204"/>
                <a:sym typeface="Gill Sans" charset="0"/>
              </a:rPr>
              <a:t>10/25	*</a:t>
            </a:r>
            <a:r>
              <a:rPr lang="en-US" sz="1000">
                <a:solidFill>
                  <a:prstClr val="white"/>
                </a:solidFill>
                <a:highlight>
                  <a:srgbClr val="00000A"/>
                </a:highlight>
                <a:latin typeface="Calibri" panose="020F0502020204030204"/>
                <a:sym typeface="Gill Sans" charset="0"/>
              </a:rPr>
              <a:t>Talladega Superspeedway</a:t>
            </a:r>
          </a:p>
          <a:p>
            <a:pPr defTabSz="463539">
              <a:defRPr/>
            </a:pPr>
            <a:r>
              <a:rPr lang="en-US" sz="1000">
                <a:solidFill>
                  <a:prstClr val="black"/>
                </a:solidFill>
                <a:latin typeface="Calibri" panose="020F0502020204030204"/>
                <a:sym typeface="Gill Sans" charset="0"/>
              </a:rPr>
              <a:t>11/1</a:t>
            </a:r>
            <a:r>
              <a:rPr lang="en-US" sz="1000">
                <a:solidFill>
                  <a:prstClr val="white"/>
                </a:solidFill>
                <a:latin typeface="Calibri" panose="020F0502020204030204"/>
                <a:sym typeface="Gill Sans" charset="0"/>
              </a:rPr>
              <a:t>	</a:t>
            </a:r>
            <a:r>
              <a:rPr lang="en-US" sz="1000">
                <a:solidFill>
                  <a:prstClr val="black"/>
                </a:solidFill>
                <a:latin typeface="Calibri" panose="020F0502020204030204"/>
                <a:sym typeface="Gill Sans" charset="0"/>
              </a:rPr>
              <a:t>*</a:t>
            </a:r>
            <a:r>
              <a:rPr lang="en-US" sz="1000">
                <a:solidFill>
                  <a:prstClr val="white"/>
                </a:solidFill>
                <a:highlight>
                  <a:srgbClr val="00000A"/>
                </a:highlight>
                <a:latin typeface="Calibri" panose="020F0502020204030204"/>
                <a:sym typeface="Gill Sans" charset="0"/>
              </a:rPr>
              <a:t>Martinsville Speedway</a:t>
            </a:r>
          </a:p>
          <a:p>
            <a:pPr defTabSz="463539">
              <a:defRPr/>
            </a:pPr>
            <a:r>
              <a:rPr lang="en-US" sz="1000">
                <a:solidFill>
                  <a:prstClr val="black"/>
                </a:solidFill>
                <a:latin typeface="Calibri" panose="020F0502020204030204"/>
                <a:sym typeface="Gill Sans" charset="0"/>
              </a:rPr>
              <a:t>11/8</a:t>
            </a:r>
            <a:r>
              <a:rPr lang="en-US" sz="1000">
                <a:solidFill>
                  <a:prstClr val="white"/>
                </a:solidFill>
                <a:latin typeface="Calibri" panose="020F0502020204030204"/>
                <a:sym typeface="Gill Sans" charset="0"/>
              </a:rPr>
              <a:t>	</a:t>
            </a:r>
            <a:r>
              <a:rPr lang="en-US" sz="1000">
                <a:solidFill>
                  <a:prstClr val="black"/>
                </a:solidFill>
                <a:latin typeface="Calibri" panose="020F0502020204030204"/>
                <a:sym typeface="Gill Sans" charset="0"/>
              </a:rPr>
              <a:t>*</a:t>
            </a:r>
            <a:r>
              <a:rPr lang="en-US" sz="1000">
                <a:solidFill>
                  <a:prstClr val="white"/>
                </a:solidFill>
                <a:highlight>
                  <a:srgbClr val="00000A"/>
                </a:highlight>
                <a:latin typeface="Calibri" panose="020F0502020204030204"/>
                <a:sym typeface="Gill Sans" charset="0"/>
              </a:rPr>
              <a:t>Homestead-Miami (Championship)</a:t>
            </a:r>
          </a:p>
          <a:p>
            <a:pPr defTabSz="463539">
              <a:defRPr/>
            </a:pPr>
            <a:endParaRPr lang="en-US" sz="700">
              <a:solidFill>
                <a:prstClr val="black"/>
              </a:solidFill>
              <a:latin typeface="Calibri" panose="020F0502020204030204"/>
              <a:sym typeface="Gill Sans" charset="0"/>
            </a:endParaRPr>
          </a:p>
        </p:txBody>
      </p:sp>
      <p:sp>
        <p:nvSpPr>
          <p:cNvPr id="14" name="TextBox 13"/>
          <p:cNvSpPr txBox="1"/>
          <p:nvPr/>
        </p:nvSpPr>
        <p:spPr>
          <a:xfrm>
            <a:off x="3765941" y="2320117"/>
            <a:ext cx="2863460" cy="3016210"/>
          </a:xfrm>
          <a:prstGeom prst="rect">
            <a:avLst/>
          </a:prstGeom>
          <a:noFill/>
        </p:spPr>
        <p:txBody>
          <a:bodyPr wrap="square" rtlCol="0">
            <a:spAutoFit/>
          </a:bodyPr>
          <a:lstStyle/>
          <a:p>
            <a:pPr defTabSz="463539">
              <a:defRPr/>
            </a:pPr>
            <a:r>
              <a:rPr lang="en-US" sz="1000">
                <a:solidFill>
                  <a:prstClr val="black"/>
                </a:solidFill>
                <a:latin typeface="Calibri" panose="020F0502020204030204"/>
                <a:sym typeface="Gill Sans" charset="0"/>
              </a:rPr>
              <a:t>2/14	Daytona International Speedway</a:t>
            </a:r>
          </a:p>
          <a:p>
            <a:pPr defTabSz="463539">
              <a:defRPr/>
            </a:pPr>
            <a:r>
              <a:rPr lang="en-US" sz="1000">
                <a:solidFill>
                  <a:prstClr val="black"/>
                </a:solidFill>
                <a:latin typeface="Calibri" panose="020F0502020204030204"/>
                <a:sym typeface="Gill Sans" charset="0"/>
              </a:rPr>
              <a:t>3/7	Phoenix Raceway</a:t>
            </a:r>
          </a:p>
          <a:p>
            <a:pPr defTabSz="463539">
              <a:defRPr/>
            </a:pPr>
            <a:r>
              <a:rPr lang="en-US" sz="1000">
                <a:solidFill>
                  <a:prstClr val="black"/>
                </a:solidFill>
                <a:latin typeface="Calibri" panose="020F0502020204030204"/>
                <a:sym typeface="Gill Sans" charset="0"/>
              </a:rPr>
              <a:t>3/21</a:t>
            </a:r>
            <a:r>
              <a:rPr lang="en-US" sz="1000">
                <a:solidFill>
                  <a:prstClr val="white"/>
                </a:solidFill>
                <a:latin typeface="Calibri" panose="020F0502020204030204"/>
                <a:sym typeface="Gill Sans" charset="0"/>
              </a:rPr>
              <a:t>	</a:t>
            </a:r>
            <a:r>
              <a:rPr lang="en-US" sz="1000">
                <a:solidFill>
                  <a:prstClr val="black"/>
                </a:solidFill>
                <a:sym typeface="Gill Sans" charset="0"/>
              </a:rPr>
              <a:t>Darlington Raceway</a:t>
            </a:r>
            <a:endParaRPr lang="en-US" sz="1000">
              <a:solidFill>
                <a:prstClr val="black"/>
              </a:solidFill>
              <a:latin typeface="Calibri" panose="020F0502020204030204"/>
              <a:sym typeface="Gill Sans" charset="0"/>
            </a:endParaRPr>
          </a:p>
          <a:p>
            <a:pPr defTabSz="463539">
              <a:defRPr/>
            </a:pPr>
            <a:r>
              <a:rPr lang="en-US" sz="1000">
                <a:solidFill>
                  <a:prstClr val="black"/>
                </a:solidFill>
                <a:latin typeface="Calibri" panose="020F0502020204030204"/>
                <a:sym typeface="Gill Sans" charset="0"/>
              </a:rPr>
              <a:t>3/28	Martinsville Speedway</a:t>
            </a:r>
          </a:p>
          <a:p>
            <a:pPr defTabSz="463539">
              <a:defRPr/>
            </a:pPr>
            <a:r>
              <a:rPr lang="en-US" sz="1000">
                <a:solidFill>
                  <a:prstClr val="black"/>
                </a:solidFill>
                <a:latin typeface="Calibri" panose="020F0502020204030204"/>
                <a:sym typeface="Gill Sans" charset="0"/>
              </a:rPr>
              <a:t>4/4	Rockingham Speedway </a:t>
            </a:r>
          </a:p>
          <a:p>
            <a:pPr defTabSz="463539">
              <a:defRPr/>
            </a:pPr>
            <a:r>
              <a:rPr lang="en-US" sz="1000">
                <a:solidFill>
                  <a:prstClr val="black"/>
                </a:solidFill>
                <a:latin typeface="Calibri" panose="020F0502020204030204"/>
                <a:sym typeface="Gill Sans" charset="0"/>
              </a:rPr>
              <a:t>4/18	Kansas Speedway</a:t>
            </a:r>
          </a:p>
          <a:p>
            <a:pPr defTabSz="463539">
              <a:defRPr/>
            </a:pPr>
            <a:r>
              <a:rPr lang="en-US" sz="1000">
                <a:solidFill>
                  <a:prstClr val="black"/>
                </a:solidFill>
                <a:latin typeface="Calibri" panose="020F0502020204030204"/>
                <a:sym typeface="Gill Sans" charset="0"/>
              </a:rPr>
              <a:t>4/25	Talladega Superspeedway</a:t>
            </a:r>
          </a:p>
          <a:p>
            <a:pPr defTabSz="463539">
              <a:defRPr/>
            </a:pPr>
            <a:r>
              <a:rPr lang="en-US" sz="1000">
                <a:solidFill>
                  <a:prstClr val="black"/>
                </a:solidFill>
                <a:latin typeface="Calibri" panose="020F0502020204030204"/>
                <a:sym typeface="Gill Sans" charset="0"/>
              </a:rPr>
              <a:t>5/9	</a:t>
            </a:r>
            <a:r>
              <a:rPr lang="en-US" sz="1000">
                <a:solidFill>
                  <a:prstClr val="black"/>
                </a:solidFill>
                <a:sym typeface="Gill Sans" charset="0"/>
              </a:rPr>
              <a:t>Watkins Glen International</a:t>
            </a:r>
            <a:endParaRPr lang="en-US" sz="1000">
              <a:solidFill>
                <a:prstClr val="black"/>
              </a:solidFill>
              <a:latin typeface="Calibri" panose="020F0502020204030204"/>
              <a:sym typeface="Gill Sans" charset="0"/>
            </a:endParaRPr>
          </a:p>
          <a:p>
            <a:pPr defTabSz="463539">
              <a:defRPr/>
            </a:pPr>
            <a:r>
              <a:rPr lang="en-US" sz="1000">
                <a:solidFill>
                  <a:prstClr val="black"/>
                </a:solidFill>
                <a:latin typeface="Calibri" panose="020F0502020204030204"/>
                <a:sym typeface="Gill Sans" charset="0"/>
              </a:rPr>
              <a:t>6/13	Pocono Raceway</a:t>
            </a:r>
          </a:p>
          <a:p>
            <a:pPr defTabSz="463539">
              <a:defRPr/>
            </a:pPr>
            <a:r>
              <a:rPr lang="en-US" sz="1000">
                <a:solidFill>
                  <a:prstClr val="black"/>
                </a:solidFill>
                <a:latin typeface="Calibri" panose="020F0502020204030204"/>
                <a:sym typeface="Gill Sans" charset="0"/>
              </a:rPr>
              <a:t>6/20	Naval Base Coronado (San Diego)</a:t>
            </a:r>
          </a:p>
          <a:p>
            <a:pPr defTabSz="463539">
              <a:defRPr/>
            </a:pPr>
            <a:r>
              <a:rPr lang="en-US" sz="1000">
                <a:solidFill>
                  <a:prstClr val="black"/>
                </a:solidFill>
                <a:latin typeface="Calibri" panose="020F0502020204030204"/>
                <a:sym typeface="Gill Sans" charset="0"/>
              </a:rPr>
              <a:t>7/4	Chicagoland Speedway</a:t>
            </a:r>
          </a:p>
          <a:p>
            <a:pPr defTabSz="463539">
              <a:defRPr/>
            </a:pPr>
            <a:r>
              <a:rPr lang="en-US" sz="1000">
                <a:solidFill>
                  <a:prstClr val="black"/>
                </a:solidFill>
                <a:latin typeface="Calibri" panose="020F0502020204030204"/>
                <a:sym typeface="Gill Sans" charset="0"/>
              </a:rPr>
              <a:t>8/8	Iowa Speedway</a:t>
            </a:r>
          </a:p>
          <a:p>
            <a:pPr defTabSz="463539">
              <a:defRPr/>
            </a:pPr>
            <a:r>
              <a:rPr lang="en-US" sz="1000">
                <a:solidFill>
                  <a:prstClr val="black"/>
                </a:solidFill>
                <a:latin typeface="Calibri" panose="020F0502020204030204"/>
                <a:sym typeface="Gill Sans" charset="0"/>
              </a:rPr>
              <a:t>8/28	Daytona International Speedway</a:t>
            </a:r>
          </a:p>
          <a:p>
            <a:pPr defTabSz="463539">
              <a:defRPr/>
            </a:pPr>
            <a:r>
              <a:rPr lang="en-US" sz="1000">
                <a:solidFill>
                  <a:prstClr val="black"/>
                </a:solidFill>
                <a:latin typeface="Calibri" panose="020F0502020204030204"/>
                <a:sym typeface="Gill Sans" charset="0"/>
              </a:rPr>
              <a:t>9/5	Darlington Raceway</a:t>
            </a:r>
          </a:p>
          <a:p>
            <a:pPr defTabSz="463539">
              <a:defRPr/>
            </a:pPr>
            <a:r>
              <a:rPr lang="en-US" sz="1000">
                <a:solidFill>
                  <a:prstClr val="black"/>
                </a:solidFill>
                <a:latin typeface="Calibri" panose="020F0502020204030204"/>
                <a:sym typeface="Gill Sans" charset="0"/>
              </a:rPr>
              <a:t>9/12	World Wide Technology </a:t>
            </a:r>
            <a:r>
              <a:rPr lang="en-US" sz="1000" err="1">
                <a:solidFill>
                  <a:prstClr val="black"/>
                </a:solidFill>
                <a:latin typeface="Calibri" panose="020F0502020204030204"/>
                <a:sym typeface="Gill Sans" charset="0"/>
              </a:rPr>
              <a:t>Racewa</a:t>
            </a:r>
            <a:endParaRPr lang="en-US" sz="1000">
              <a:solidFill>
                <a:prstClr val="white"/>
              </a:solidFill>
              <a:highlight>
                <a:srgbClr val="000080"/>
              </a:highlight>
              <a:latin typeface="Calibri" panose="020F0502020204030204"/>
              <a:sym typeface="Gill Sans" charset="0"/>
            </a:endParaRPr>
          </a:p>
          <a:p>
            <a:pPr defTabSz="463539">
              <a:defRPr/>
            </a:pPr>
            <a:r>
              <a:rPr lang="en-US" sz="1000">
                <a:solidFill>
                  <a:prstClr val="black"/>
                </a:solidFill>
                <a:latin typeface="Calibri" panose="020F0502020204030204"/>
                <a:sym typeface="Gill Sans" charset="0"/>
              </a:rPr>
              <a:t>10/17	*</a:t>
            </a:r>
            <a:r>
              <a:rPr lang="en-US" sz="1000">
                <a:solidFill>
                  <a:prstClr val="white"/>
                </a:solidFill>
                <a:highlight>
                  <a:srgbClr val="000080"/>
                </a:highlight>
                <a:sym typeface="Gill Sans" charset="0"/>
              </a:rPr>
              <a:t>Phoenix Raceway</a:t>
            </a:r>
            <a:endParaRPr lang="en-US" sz="1000">
              <a:solidFill>
                <a:schemeClr val="bg1"/>
              </a:solidFill>
              <a:highlight>
                <a:srgbClr val="000080"/>
              </a:highlight>
              <a:latin typeface="Calibri" panose="020F0502020204030204"/>
              <a:sym typeface="Gill Sans" charset="0"/>
            </a:endParaRPr>
          </a:p>
          <a:p>
            <a:pPr defTabSz="463539">
              <a:defRPr/>
            </a:pPr>
            <a:r>
              <a:rPr lang="en-US" sz="1000">
                <a:solidFill>
                  <a:prstClr val="black"/>
                </a:solidFill>
                <a:latin typeface="Calibri" panose="020F0502020204030204"/>
                <a:sym typeface="Gill Sans" charset="0"/>
              </a:rPr>
              <a:t>10/24	*</a:t>
            </a:r>
            <a:r>
              <a:rPr lang="en-US" sz="1000">
                <a:solidFill>
                  <a:schemeClr val="bg1"/>
                </a:solidFill>
                <a:highlight>
                  <a:srgbClr val="000080"/>
                </a:highlight>
                <a:sym typeface="Gill Sans" charset="0"/>
              </a:rPr>
              <a:t>Talladega Superspeedway</a:t>
            </a:r>
            <a:endParaRPr lang="en-US" sz="1000">
              <a:solidFill>
                <a:prstClr val="white"/>
              </a:solidFill>
              <a:highlight>
                <a:srgbClr val="000080"/>
              </a:highlight>
              <a:sym typeface="Gill Sans" charset="0"/>
            </a:endParaRPr>
          </a:p>
          <a:p>
            <a:pPr defTabSz="463539">
              <a:defRPr/>
            </a:pPr>
            <a:r>
              <a:rPr lang="en-US" sz="1000">
                <a:solidFill>
                  <a:prstClr val="black"/>
                </a:solidFill>
                <a:latin typeface="Calibri" panose="020F0502020204030204"/>
                <a:sym typeface="Gill Sans" charset="0"/>
              </a:rPr>
              <a:t>10/31	*</a:t>
            </a:r>
            <a:r>
              <a:rPr lang="en-US" sz="1000">
                <a:solidFill>
                  <a:prstClr val="white"/>
                </a:solidFill>
                <a:highlight>
                  <a:srgbClr val="000080"/>
                </a:highlight>
                <a:latin typeface="Calibri" panose="020F0502020204030204"/>
                <a:sym typeface="Gill Sans" charset="0"/>
              </a:rPr>
              <a:t>Martinsville Speedway</a:t>
            </a:r>
          </a:p>
          <a:p>
            <a:pPr defTabSz="463539">
              <a:defRPr/>
            </a:pPr>
            <a:r>
              <a:rPr lang="en-US" sz="1000">
                <a:solidFill>
                  <a:prstClr val="black"/>
                </a:solidFill>
                <a:latin typeface="Calibri" panose="020F0502020204030204"/>
                <a:sym typeface="Gill Sans" charset="0"/>
              </a:rPr>
              <a:t>11/7	*</a:t>
            </a:r>
            <a:r>
              <a:rPr lang="en-US" sz="1000">
                <a:solidFill>
                  <a:prstClr val="white"/>
                </a:solidFill>
                <a:highlight>
                  <a:srgbClr val="000080"/>
                </a:highlight>
                <a:latin typeface="Calibri" panose="020F0502020204030204"/>
                <a:sym typeface="Gill Sans" charset="0"/>
              </a:rPr>
              <a:t>Homestead-Miami (Championship)</a:t>
            </a:r>
          </a:p>
        </p:txBody>
      </p:sp>
      <p:sp>
        <p:nvSpPr>
          <p:cNvPr id="16" name="TextBox 15"/>
          <p:cNvSpPr txBox="1"/>
          <p:nvPr/>
        </p:nvSpPr>
        <p:spPr>
          <a:xfrm>
            <a:off x="6288883" y="2320116"/>
            <a:ext cx="3083718" cy="4093428"/>
          </a:xfrm>
          <a:prstGeom prst="rect">
            <a:avLst/>
          </a:prstGeom>
          <a:noFill/>
        </p:spPr>
        <p:txBody>
          <a:bodyPr wrap="square" rtlCol="0">
            <a:spAutoFit/>
          </a:bodyPr>
          <a:lstStyle/>
          <a:p>
            <a:pPr defTabSz="463539">
              <a:defRPr/>
            </a:pPr>
            <a:r>
              <a:rPr lang="en-US" sz="1000">
                <a:solidFill>
                  <a:prstClr val="black"/>
                </a:solidFill>
                <a:latin typeface="Calibri" panose="020F0502020204030204"/>
                <a:sym typeface="Gill Sans" charset="0"/>
              </a:rPr>
              <a:t>2/13	Daytona International Speedway</a:t>
            </a:r>
          </a:p>
          <a:p>
            <a:pPr defTabSz="463539">
              <a:defRPr/>
            </a:pPr>
            <a:r>
              <a:rPr lang="en-US" sz="1000">
                <a:solidFill>
                  <a:prstClr val="black"/>
                </a:solidFill>
                <a:latin typeface="Calibri" panose="020F0502020204030204"/>
                <a:sym typeface="Gill Sans" charset="0"/>
              </a:rPr>
              <a:t>2/21	</a:t>
            </a:r>
            <a:r>
              <a:rPr lang="en-US" sz="1000" err="1">
                <a:solidFill>
                  <a:prstClr val="black"/>
                </a:solidFill>
                <a:latin typeface="Calibri" panose="020F0502020204030204"/>
                <a:sym typeface="Gill Sans" charset="0"/>
              </a:rPr>
              <a:t>EchoPark</a:t>
            </a:r>
            <a:r>
              <a:rPr lang="en-US" sz="1000">
                <a:solidFill>
                  <a:prstClr val="black"/>
                </a:solidFill>
                <a:latin typeface="Calibri" panose="020F0502020204030204"/>
                <a:sym typeface="Gill Sans" charset="0"/>
              </a:rPr>
              <a:t> Speedway (Atlanta)</a:t>
            </a:r>
          </a:p>
          <a:p>
            <a:pPr defTabSz="463539">
              <a:defRPr/>
            </a:pPr>
            <a:r>
              <a:rPr lang="en-US" sz="1000">
                <a:solidFill>
                  <a:prstClr val="black"/>
                </a:solidFill>
                <a:latin typeface="Calibri" panose="020F0502020204030204"/>
                <a:sym typeface="Gill Sans" charset="0"/>
              </a:rPr>
              <a:t>2/28	St. Petersburg, FL (with IndyCar)</a:t>
            </a:r>
          </a:p>
          <a:p>
            <a:pPr defTabSz="463539">
              <a:defRPr/>
            </a:pPr>
            <a:r>
              <a:rPr lang="en-US" sz="1000">
                <a:solidFill>
                  <a:prstClr val="black"/>
                </a:solidFill>
                <a:latin typeface="Calibri" panose="020F0502020204030204"/>
                <a:sym typeface="Gill Sans" charset="0"/>
              </a:rPr>
              <a:t>3/20</a:t>
            </a:r>
            <a:r>
              <a:rPr lang="en-US" sz="1000">
                <a:solidFill>
                  <a:prstClr val="white"/>
                </a:solidFill>
                <a:latin typeface="Calibri" panose="020F0502020204030204"/>
                <a:sym typeface="Gill Sans" charset="0"/>
              </a:rPr>
              <a:t>	</a:t>
            </a:r>
            <a:r>
              <a:rPr lang="en-US" sz="1000">
                <a:solidFill>
                  <a:prstClr val="black"/>
                </a:solidFill>
                <a:latin typeface="Calibri" panose="020F0502020204030204"/>
                <a:sym typeface="Gill Sans" charset="0"/>
              </a:rPr>
              <a:t>Darlington Raceway</a:t>
            </a:r>
          </a:p>
          <a:p>
            <a:pPr defTabSz="463539">
              <a:defRPr/>
            </a:pPr>
            <a:r>
              <a:rPr lang="en-US" sz="1000">
                <a:solidFill>
                  <a:prstClr val="black"/>
                </a:solidFill>
                <a:latin typeface="Calibri" panose="020F0502020204030204"/>
                <a:sym typeface="Gill Sans" charset="0"/>
              </a:rPr>
              <a:t>4/3	Rockingham Speedway</a:t>
            </a:r>
          </a:p>
          <a:p>
            <a:pPr defTabSz="463539">
              <a:defRPr/>
            </a:pPr>
            <a:r>
              <a:rPr lang="en-US" sz="1000">
                <a:solidFill>
                  <a:prstClr val="black"/>
                </a:solidFill>
                <a:latin typeface="Calibri" panose="020F0502020204030204"/>
                <a:sym typeface="Gill Sans" charset="0"/>
              </a:rPr>
              <a:t>4/10	Bristol Motor Speedway</a:t>
            </a:r>
          </a:p>
          <a:p>
            <a:pPr defTabSz="463539">
              <a:defRPr/>
            </a:pPr>
            <a:r>
              <a:rPr lang="en-US" sz="1000">
                <a:solidFill>
                  <a:prstClr val="black"/>
                </a:solidFill>
                <a:latin typeface="Calibri" panose="020F0502020204030204"/>
                <a:sym typeface="Gill Sans" charset="0"/>
              </a:rPr>
              <a:t>5/1	Texas Motor Speedway</a:t>
            </a:r>
          </a:p>
          <a:p>
            <a:pPr defTabSz="463539">
              <a:defRPr/>
            </a:pPr>
            <a:r>
              <a:rPr lang="en-US" sz="1000">
                <a:solidFill>
                  <a:prstClr val="black"/>
                </a:solidFill>
                <a:latin typeface="Calibri" panose="020F0502020204030204"/>
                <a:sym typeface="Gill Sans" charset="0"/>
              </a:rPr>
              <a:t>5/8	</a:t>
            </a:r>
            <a:r>
              <a:rPr lang="en-US" sz="1000">
                <a:solidFill>
                  <a:prstClr val="black"/>
                </a:solidFill>
                <a:sym typeface="Gill Sans" charset="0"/>
              </a:rPr>
              <a:t>Watkins Glen International</a:t>
            </a:r>
            <a:endParaRPr lang="en-US" sz="1000">
              <a:solidFill>
                <a:prstClr val="black"/>
              </a:solidFill>
              <a:latin typeface="Calibri" panose="020F0502020204030204"/>
              <a:sym typeface="Gill Sans" charset="0"/>
            </a:endParaRPr>
          </a:p>
          <a:p>
            <a:pPr defTabSz="463539">
              <a:defRPr/>
            </a:pPr>
            <a:r>
              <a:rPr lang="en-US" sz="1000">
                <a:solidFill>
                  <a:prstClr val="black"/>
                </a:solidFill>
                <a:latin typeface="Calibri" panose="020F0502020204030204"/>
                <a:sym typeface="Gill Sans" charset="0"/>
              </a:rPr>
              <a:t>5/15	Dover Motor Speedway </a:t>
            </a:r>
          </a:p>
          <a:p>
            <a:pPr defTabSz="463539">
              <a:defRPr/>
            </a:pPr>
            <a:r>
              <a:rPr lang="en-US" sz="1000">
                <a:solidFill>
                  <a:prstClr val="black"/>
                </a:solidFill>
                <a:latin typeface="Calibri" panose="020F0502020204030204"/>
                <a:sym typeface="Gill Sans" charset="0"/>
              </a:rPr>
              <a:t>5/22	Charlotte Motor Speedway</a:t>
            </a:r>
          </a:p>
          <a:p>
            <a:pPr defTabSz="463539">
              <a:defRPr/>
            </a:pPr>
            <a:r>
              <a:rPr lang="en-US" sz="1000">
                <a:solidFill>
                  <a:prstClr val="black"/>
                </a:solidFill>
                <a:latin typeface="Calibri" panose="020F0502020204030204"/>
                <a:sym typeface="Gill Sans" charset="0"/>
              </a:rPr>
              <a:t>5/29	Nashville Superspeedway</a:t>
            </a:r>
          </a:p>
          <a:p>
            <a:pPr defTabSz="463539">
              <a:defRPr/>
            </a:pPr>
            <a:r>
              <a:rPr lang="en-US" sz="1000">
                <a:solidFill>
                  <a:prstClr val="black"/>
                </a:solidFill>
                <a:latin typeface="Calibri" panose="020F0502020204030204"/>
                <a:sym typeface="Gill Sans" charset="0"/>
              </a:rPr>
              <a:t>6/6	Michigan International Speedway </a:t>
            </a:r>
          </a:p>
          <a:p>
            <a:pPr defTabSz="463539">
              <a:defRPr/>
            </a:pPr>
            <a:r>
              <a:rPr lang="en-US" sz="1000">
                <a:solidFill>
                  <a:prstClr val="black"/>
                </a:solidFill>
                <a:latin typeface="Calibri" panose="020F0502020204030204"/>
                <a:sym typeface="Gill Sans" charset="0"/>
              </a:rPr>
              <a:t>6/19	Naval Base Coronado (San Diego)</a:t>
            </a:r>
          </a:p>
          <a:p>
            <a:pPr defTabSz="463539">
              <a:defRPr/>
            </a:pPr>
            <a:r>
              <a:rPr lang="en-US" sz="1000">
                <a:solidFill>
                  <a:prstClr val="black"/>
                </a:solidFill>
                <a:latin typeface="Calibri" panose="020F0502020204030204"/>
                <a:sym typeface="Gill Sans" charset="0"/>
              </a:rPr>
              <a:t>7/11	Lime Rock Park</a:t>
            </a:r>
          </a:p>
          <a:p>
            <a:pPr defTabSz="463539">
              <a:defRPr/>
            </a:pPr>
            <a:r>
              <a:rPr lang="en-US" sz="1000">
                <a:solidFill>
                  <a:prstClr val="black"/>
                </a:solidFill>
                <a:latin typeface="Calibri" panose="020F0502020204030204"/>
                <a:sym typeface="Gill Sans" charset="0"/>
              </a:rPr>
              <a:t>7/18	North Wilkesboro Speedway	</a:t>
            </a:r>
          </a:p>
          <a:p>
            <a:pPr defTabSz="463539">
              <a:defRPr/>
            </a:pPr>
            <a:r>
              <a:rPr lang="en-US" sz="1000">
                <a:solidFill>
                  <a:prstClr val="black"/>
                </a:solidFill>
                <a:latin typeface="Calibri" panose="020F0502020204030204"/>
                <a:sym typeface="Gill Sans" charset="0"/>
              </a:rPr>
              <a:t>7/24	Lucas Oil Raceway (Indianapolis)</a:t>
            </a:r>
          </a:p>
          <a:p>
            <a:pPr defTabSz="463539">
              <a:defRPr/>
            </a:pPr>
            <a:r>
              <a:rPr lang="en-US" sz="1000">
                <a:solidFill>
                  <a:prstClr val="black"/>
                </a:solidFill>
                <a:latin typeface="Calibri" panose="020F0502020204030204"/>
                <a:sym typeface="Gill Sans" charset="0"/>
              </a:rPr>
              <a:t>8/14	Richmond Raceway</a:t>
            </a:r>
          </a:p>
          <a:p>
            <a:pPr defTabSz="463539">
              <a:defRPr/>
            </a:pPr>
            <a:r>
              <a:rPr lang="en-US" sz="1000">
                <a:solidFill>
                  <a:prstClr val="black"/>
                </a:solidFill>
                <a:latin typeface="Calibri" panose="020F0502020204030204"/>
                <a:sym typeface="Gill Sans" charset="0"/>
              </a:rPr>
              <a:t>8/22	New Hampshire Motor Speedway</a:t>
            </a:r>
          </a:p>
          <a:p>
            <a:pPr defTabSz="463539">
              <a:defRPr/>
            </a:pPr>
            <a:r>
              <a:rPr lang="en-US" sz="1000">
                <a:solidFill>
                  <a:prstClr val="black"/>
                </a:solidFill>
                <a:latin typeface="Calibri" panose="020F0502020204030204"/>
                <a:sym typeface="Gill Sans" charset="0"/>
              </a:rPr>
              <a:t>9/17	*</a:t>
            </a:r>
            <a:r>
              <a:rPr lang="en-US" sz="1000">
                <a:solidFill>
                  <a:prstClr val="white"/>
                </a:solidFill>
                <a:highlight>
                  <a:srgbClr val="FF0000"/>
                </a:highlight>
                <a:latin typeface="Calibri" panose="020F0502020204030204"/>
                <a:sym typeface="Gill Sans" charset="0"/>
              </a:rPr>
              <a:t>Bristol Motor Speedway</a:t>
            </a:r>
          </a:p>
          <a:p>
            <a:pPr defTabSz="463539">
              <a:defRPr/>
            </a:pPr>
            <a:r>
              <a:rPr lang="en-US" sz="1000">
                <a:solidFill>
                  <a:prstClr val="black"/>
                </a:solidFill>
                <a:latin typeface="Calibri" panose="020F0502020204030204"/>
                <a:sym typeface="Gill Sans" charset="0"/>
              </a:rPr>
              <a:t>9/26	*</a:t>
            </a:r>
            <a:r>
              <a:rPr lang="en-US" sz="1000">
                <a:solidFill>
                  <a:prstClr val="white"/>
                </a:solidFill>
                <a:highlight>
                  <a:srgbClr val="FF0000"/>
                </a:highlight>
                <a:latin typeface="Calibri" panose="020F0502020204030204"/>
                <a:sym typeface="Gill Sans" charset="0"/>
              </a:rPr>
              <a:t>Kansas Speedway</a:t>
            </a:r>
          </a:p>
          <a:p>
            <a:pPr defTabSz="463539">
              <a:defRPr/>
            </a:pPr>
            <a:r>
              <a:rPr lang="en-US" sz="1000">
                <a:solidFill>
                  <a:prstClr val="black"/>
                </a:solidFill>
                <a:latin typeface="Calibri" panose="020F0502020204030204"/>
                <a:sym typeface="Gill Sans" charset="0"/>
              </a:rPr>
              <a:t>10/3	*</a:t>
            </a:r>
            <a:r>
              <a:rPr lang="en-US" sz="1000">
                <a:solidFill>
                  <a:prstClr val="white"/>
                </a:solidFill>
                <a:highlight>
                  <a:srgbClr val="FF0000"/>
                </a:highlight>
                <a:latin typeface="Calibri" panose="020F0502020204030204"/>
                <a:sym typeface="Gill Sans" charset="0"/>
              </a:rPr>
              <a:t>Charlotte Motor Speedway</a:t>
            </a:r>
          </a:p>
          <a:p>
            <a:pPr defTabSz="463539">
              <a:defRPr/>
            </a:pPr>
            <a:r>
              <a:rPr lang="en-US" sz="1000">
                <a:solidFill>
                  <a:prstClr val="black"/>
                </a:solidFill>
                <a:sym typeface="Gill Sans" charset="0"/>
              </a:rPr>
              <a:t>10/16	*</a:t>
            </a:r>
            <a:r>
              <a:rPr lang="en-US" sz="1000">
                <a:solidFill>
                  <a:prstClr val="white"/>
                </a:solidFill>
                <a:highlight>
                  <a:srgbClr val="FF0000"/>
                </a:highlight>
                <a:sym typeface="Gill Sans" charset="0"/>
              </a:rPr>
              <a:t>Phoenix Raceway</a:t>
            </a:r>
            <a:endParaRPr lang="en-US" sz="1000">
              <a:solidFill>
                <a:prstClr val="black"/>
              </a:solidFill>
              <a:latin typeface="Calibri" panose="020F0502020204030204"/>
              <a:sym typeface="Gill Sans" charset="0"/>
            </a:endParaRPr>
          </a:p>
          <a:p>
            <a:pPr defTabSz="463539">
              <a:defRPr/>
            </a:pPr>
            <a:r>
              <a:rPr lang="en-US" sz="1000">
                <a:solidFill>
                  <a:prstClr val="black"/>
                </a:solidFill>
                <a:latin typeface="Calibri" panose="020F0502020204030204"/>
                <a:sym typeface="Gill Sans" charset="0"/>
              </a:rPr>
              <a:t>10/23	*</a:t>
            </a:r>
            <a:r>
              <a:rPr lang="en-US" sz="1000">
                <a:solidFill>
                  <a:prstClr val="white"/>
                </a:solidFill>
                <a:highlight>
                  <a:srgbClr val="FF0000"/>
                </a:highlight>
                <a:latin typeface="Calibri" panose="020F0502020204030204"/>
                <a:sym typeface="Gill Sans" charset="0"/>
              </a:rPr>
              <a:t>Talladega Superspeedway</a:t>
            </a:r>
          </a:p>
          <a:p>
            <a:pPr defTabSz="463539">
              <a:defRPr/>
            </a:pPr>
            <a:r>
              <a:rPr lang="en-US" sz="1000">
                <a:solidFill>
                  <a:prstClr val="black"/>
                </a:solidFill>
                <a:latin typeface="Calibri" panose="020F0502020204030204"/>
                <a:sym typeface="Gill Sans" charset="0"/>
              </a:rPr>
              <a:t>11/1	*</a:t>
            </a:r>
            <a:r>
              <a:rPr lang="en-US" sz="1000">
                <a:solidFill>
                  <a:prstClr val="white"/>
                </a:solidFill>
                <a:highlight>
                  <a:srgbClr val="FF0000"/>
                </a:highlight>
                <a:latin typeface="Calibri" panose="020F0502020204030204"/>
                <a:sym typeface="Gill Sans" charset="0"/>
              </a:rPr>
              <a:t>Martinsville Speedway</a:t>
            </a:r>
          </a:p>
          <a:p>
            <a:pPr defTabSz="463539">
              <a:defRPr/>
            </a:pPr>
            <a:r>
              <a:rPr lang="en-US" sz="1000">
                <a:solidFill>
                  <a:prstClr val="black"/>
                </a:solidFill>
                <a:latin typeface="Calibri" panose="020F0502020204030204"/>
                <a:sym typeface="Gill Sans" charset="0"/>
              </a:rPr>
              <a:t>11/6	*</a:t>
            </a:r>
            <a:r>
              <a:rPr lang="en-US" sz="1000">
                <a:solidFill>
                  <a:prstClr val="white"/>
                </a:solidFill>
                <a:highlight>
                  <a:srgbClr val="FF0000"/>
                </a:highlight>
                <a:latin typeface="Calibri" panose="020F0502020204030204"/>
                <a:sym typeface="Gill Sans" charset="0"/>
              </a:rPr>
              <a:t>Homestead-Miami (Championship)</a:t>
            </a:r>
          </a:p>
          <a:p>
            <a:pPr defTabSz="914377">
              <a:defRPr/>
            </a:pPr>
            <a:endParaRPr lang="en-US" sz="1000">
              <a:solidFill>
                <a:prstClr val="black"/>
              </a:solidFill>
              <a:latin typeface="Calibri" panose="020F0502020204030204"/>
              <a:sym typeface="Gill Sans" charset="0"/>
            </a:endParaRPr>
          </a:p>
        </p:txBody>
      </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4301" y="1503103"/>
            <a:ext cx="1117859" cy="540076"/>
          </a:xfrm>
          <a:prstGeom prst="rect">
            <a:avLst/>
          </a:prstGeom>
        </p:spPr>
      </p:pic>
      <p:pic>
        <p:nvPicPr>
          <p:cNvPr id="30" name="Picture 29">
            <a:extLst>
              <a:ext uri="{FF2B5EF4-FFF2-40B4-BE49-F238E27FC236}">
                <a16:creationId xmlns:a16="http://schemas.microsoft.com/office/drawing/2014/main" id="{922A246C-25F9-470B-9318-B37CF70BBF9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571854" y="6488615"/>
            <a:ext cx="495423" cy="274320"/>
          </a:xfrm>
          <a:prstGeom prst="rect">
            <a:avLst/>
          </a:prstGeom>
        </p:spPr>
      </p:pic>
      <p:sp>
        <p:nvSpPr>
          <p:cNvPr id="5" name="TextBox 4">
            <a:extLst>
              <a:ext uri="{FF2B5EF4-FFF2-40B4-BE49-F238E27FC236}">
                <a16:creationId xmlns:a16="http://schemas.microsoft.com/office/drawing/2014/main" id="{AD3ACCCD-97D3-6176-B012-7776D3526842}"/>
              </a:ext>
            </a:extLst>
          </p:cNvPr>
          <p:cNvSpPr txBox="1"/>
          <p:nvPr/>
        </p:nvSpPr>
        <p:spPr>
          <a:xfrm>
            <a:off x="4169443" y="6418318"/>
            <a:ext cx="2743200" cy="307777"/>
          </a:xfrm>
          <a:prstGeom prst="rect">
            <a:avLst/>
          </a:prstGeom>
          <a:noFill/>
        </p:spPr>
        <p:txBody>
          <a:bodyPr wrap="square" rtlCol="0">
            <a:spAutoFit/>
          </a:bodyPr>
          <a:lstStyle/>
          <a:p>
            <a:pPr algn="ctr" defTabSz="1219170" fontAlgn="base">
              <a:spcBef>
                <a:spcPct val="0"/>
              </a:spcBef>
              <a:spcAft>
                <a:spcPct val="0"/>
              </a:spcAft>
            </a:pPr>
            <a:r>
              <a:rPr lang="en-US" sz="1400" b="1">
                <a:solidFill>
                  <a:srgbClr val="000000"/>
                </a:solidFill>
                <a:latin typeface="Calibri" panose="020F0502020204030204"/>
                <a:sym typeface="Gill Sans" charset="0"/>
              </a:rPr>
              <a:t>*Playoff Races</a:t>
            </a:r>
          </a:p>
        </p:txBody>
      </p:sp>
      <p:pic>
        <p:nvPicPr>
          <p:cNvPr id="1026" name="Picture 2">
            <a:extLst>
              <a:ext uri="{FF2B5EF4-FFF2-40B4-BE49-F238E27FC236}">
                <a16:creationId xmlns:a16="http://schemas.microsoft.com/office/drawing/2014/main" id="{F6896B3B-78D7-2695-6CB2-8C9C2F90378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87621" y="1510196"/>
            <a:ext cx="1014739" cy="48768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EA57FB2-0D55-8A36-FEE3-D7BFDEF3570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70837" y="1490420"/>
            <a:ext cx="1341120" cy="527233"/>
          </a:xfrm>
          <a:prstGeom prst="rect">
            <a:avLst/>
          </a:prstGeom>
          <a:noFill/>
          <a:ln>
            <a:noFill/>
          </a:ln>
        </p:spPr>
      </p:pic>
      <p:sp>
        <p:nvSpPr>
          <p:cNvPr id="8" name="TextBox 7">
            <a:extLst>
              <a:ext uri="{FF2B5EF4-FFF2-40B4-BE49-F238E27FC236}">
                <a16:creationId xmlns:a16="http://schemas.microsoft.com/office/drawing/2014/main" id="{C2E39622-B88A-21C7-7186-9371A99AB9E4}"/>
              </a:ext>
            </a:extLst>
          </p:cNvPr>
          <p:cNvSpPr txBox="1"/>
          <p:nvPr/>
        </p:nvSpPr>
        <p:spPr>
          <a:xfrm>
            <a:off x="9076364" y="2320117"/>
            <a:ext cx="2743201" cy="2092881"/>
          </a:xfrm>
          <a:prstGeom prst="rect">
            <a:avLst/>
          </a:prstGeom>
          <a:noFill/>
        </p:spPr>
        <p:txBody>
          <a:bodyPr wrap="square" rtlCol="0">
            <a:spAutoFit/>
          </a:bodyPr>
          <a:lstStyle/>
          <a:p>
            <a:pPr defTabSz="618051">
              <a:defRPr/>
            </a:pPr>
            <a:r>
              <a:rPr lang="en-US" sz="1000">
                <a:solidFill>
                  <a:prstClr val="black"/>
                </a:solidFill>
                <a:latin typeface="Calibri" panose="020F0502020204030204"/>
                <a:sym typeface="Gill Sans" charset="0"/>
              </a:rPr>
              <a:t>2/14	Daytona International Speedway</a:t>
            </a:r>
          </a:p>
          <a:p>
            <a:pPr defTabSz="618051">
              <a:defRPr/>
            </a:pPr>
            <a:r>
              <a:rPr lang="en-US" sz="1000">
                <a:solidFill>
                  <a:prstClr val="black"/>
                </a:solidFill>
                <a:latin typeface="Calibri" panose="020F0502020204030204"/>
                <a:sym typeface="Gill Sans" charset="0"/>
              </a:rPr>
              <a:t>4/4	Rockingham Speedway</a:t>
            </a:r>
          </a:p>
          <a:p>
            <a:pPr defTabSz="618051">
              <a:defRPr/>
            </a:pPr>
            <a:r>
              <a:rPr lang="en-US" sz="1000">
                <a:solidFill>
                  <a:prstClr val="black"/>
                </a:solidFill>
                <a:sym typeface="Gill Sans" charset="0"/>
              </a:rPr>
              <a:t>4/18	Kansas Speedway</a:t>
            </a:r>
            <a:endParaRPr lang="en-US" sz="1000">
              <a:solidFill>
                <a:prstClr val="black"/>
              </a:solidFill>
              <a:latin typeface="Calibri" panose="020F0502020204030204"/>
              <a:sym typeface="Gill Sans" charset="0"/>
            </a:endParaRPr>
          </a:p>
          <a:p>
            <a:pPr defTabSz="618051">
              <a:defRPr/>
            </a:pPr>
            <a:r>
              <a:rPr lang="en-US" sz="1000">
                <a:solidFill>
                  <a:prstClr val="black"/>
                </a:solidFill>
                <a:latin typeface="Calibri" panose="020F0502020204030204"/>
                <a:sym typeface="Gill Sans" charset="0"/>
              </a:rPr>
              <a:t>4/25	Talladega Superspeedway</a:t>
            </a:r>
          </a:p>
          <a:p>
            <a:pPr defTabSz="618051">
              <a:defRPr/>
            </a:pPr>
            <a:r>
              <a:rPr lang="en-US" sz="1000">
                <a:solidFill>
                  <a:prstClr val="black"/>
                </a:solidFill>
                <a:latin typeface="Calibri" panose="020F0502020204030204"/>
                <a:sym typeface="Gill Sans" charset="0"/>
              </a:rPr>
              <a:t>5/8	Watkins Glen International</a:t>
            </a:r>
          </a:p>
          <a:p>
            <a:pPr defTabSz="618051">
              <a:defRPr/>
            </a:pPr>
            <a:r>
              <a:rPr lang="en-US" sz="1000">
                <a:solidFill>
                  <a:prstClr val="black"/>
                </a:solidFill>
                <a:latin typeface="Calibri" panose="020F0502020204030204"/>
                <a:sym typeface="Gill Sans" charset="0"/>
              </a:rPr>
              <a:t>6/5	Michigan International Speedway</a:t>
            </a:r>
          </a:p>
          <a:p>
            <a:pPr defTabSz="618051">
              <a:defRPr/>
            </a:pPr>
            <a:r>
              <a:rPr lang="en-US" sz="1000">
                <a:solidFill>
                  <a:prstClr val="black"/>
                </a:solidFill>
                <a:latin typeface="Calibri" panose="020F0502020204030204"/>
                <a:sym typeface="Gill Sans" charset="0"/>
              </a:rPr>
              <a:t>6/12	Pocono Raceway</a:t>
            </a:r>
          </a:p>
          <a:p>
            <a:pPr defTabSz="618051">
              <a:defRPr/>
            </a:pPr>
            <a:r>
              <a:rPr lang="en-US" sz="1000">
                <a:solidFill>
                  <a:prstClr val="black"/>
                </a:solidFill>
                <a:latin typeface="Calibri" panose="020F0502020204030204"/>
                <a:sym typeface="Gill Sans" charset="0"/>
              </a:rPr>
              <a:t>7/3	Chicagoland Speedway</a:t>
            </a:r>
          </a:p>
          <a:p>
            <a:pPr defTabSz="618051">
              <a:defRPr/>
            </a:pPr>
            <a:r>
              <a:rPr lang="en-US" sz="1000">
                <a:solidFill>
                  <a:prstClr val="black"/>
                </a:solidFill>
                <a:latin typeface="Calibri" panose="020F0502020204030204"/>
                <a:sym typeface="Gill Sans" charset="0"/>
              </a:rPr>
              <a:t>7/10	Lime Rock Park</a:t>
            </a:r>
          </a:p>
          <a:p>
            <a:pPr defTabSz="618051">
              <a:defRPr/>
            </a:pPr>
            <a:r>
              <a:rPr lang="en-US" sz="1000">
                <a:solidFill>
                  <a:prstClr val="black"/>
                </a:solidFill>
                <a:latin typeface="Calibri" panose="020F0502020204030204"/>
                <a:sym typeface="Gill Sans" charset="0"/>
              </a:rPr>
              <a:t>7/24	Lucas Oil Indianapolis Raceway Park</a:t>
            </a:r>
          </a:p>
          <a:p>
            <a:pPr defTabSz="618051">
              <a:defRPr/>
            </a:pPr>
            <a:r>
              <a:rPr lang="en-US" sz="1000">
                <a:solidFill>
                  <a:prstClr val="black"/>
                </a:solidFill>
                <a:latin typeface="Calibri" panose="020F0502020204030204"/>
                <a:sym typeface="Gill Sans" charset="0"/>
              </a:rPr>
              <a:t>8/7	Iowa Speedway</a:t>
            </a:r>
          </a:p>
          <a:p>
            <a:pPr defTabSz="618051">
              <a:defRPr/>
            </a:pPr>
            <a:r>
              <a:rPr lang="en-US" sz="1000">
                <a:solidFill>
                  <a:prstClr val="black"/>
                </a:solidFill>
                <a:latin typeface="Calibri" panose="020F0502020204030204"/>
                <a:sym typeface="Gill Sans" charset="0"/>
              </a:rPr>
              <a:t>9/25	Kansas Speedway</a:t>
            </a:r>
          </a:p>
          <a:p>
            <a:pPr defTabSz="618051">
              <a:defRPr/>
            </a:pPr>
            <a:r>
              <a:rPr lang="en-US" sz="1000">
                <a:solidFill>
                  <a:prstClr val="black"/>
                </a:solidFill>
                <a:latin typeface="Calibri" panose="020F0502020204030204"/>
                <a:sym typeface="Gill Sans" charset="0"/>
              </a:rPr>
              <a:t>10/17	Phoenix Raceway</a:t>
            </a:r>
          </a:p>
        </p:txBody>
      </p:sp>
      <p:pic>
        <p:nvPicPr>
          <p:cNvPr id="7" name="Picture 6" descr="A black and green rectangle with white text&#10;&#10;AI-generated content may be incorrect.">
            <a:extLst>
              <a:ext uri="{FF2B5EF4-FFF2-40B4-BE49-F238E27FC236}">
                <a16:creationId xmlns:a16="http://schemas.microsoft.com/office/drawing/2014/main" id="{F8C5EFA6-EA89-3F08-55C9-37FD131B4B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02610" y="1463969"/>
            <a:ext cx="1544560" cy="579210"/>
          </a:xfrm>
          <a:prstGeom prst="rect">
            <a:avLst/>
          </a:prstGeom>
        </p:spPr>
      </p:pic>
    </p:spTree>
    <p:extLst>
      <p:ext uri="{BB962C8B-B14F-4D97-AF65-F5344CB8AC3E}">
        <p14:creationId xmlns:p14="http://schemas.microsoft.com/office/powerpoint/2010/main" val="177980479"/>
      </p:ext>
    </p:extLst>
  </p:cSld>
  <p:clrMapOvr>
    <a:masterClrMapping/>
  </p:clrMapOvr>
  <mc:AlternateContent xmlns:mc="http://schemas.openxmlformats.org/markup-compatibility/2006">
    <mc:Choice xmlns:p14="http://schemas.microsoft.com/office/powerpoint/2010/main" Requires="p14">
      <p:transition p14:dur="10" advClick="0">
        <p:zoom dir="in"/>
        <p:sndAc>
          <p:endSnd/>
        </p:sndAc>
      </p:transition>
    </mc:Choice>
    <mc:Fallback>
      <p:transition advClick="0">
        <p:zoom dir="in"/>
        <p:sndAc>
          <p:endSnd/>
        </p:sndAc>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NASCAR Theme LTB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5_Office Theme">
  <a:themeElements>
    <a:clrScheme name="Custom 90">
      <a:dk1>
        <a:sysClr val="windowText" lastClr="000000"/>
      </a:dk1>
      <a:lt1>
        <a:sysClr val="window" lastClr="FFFFFF"/>
      </a:lt1>
      <a:dk2>
        <a:srgbClr val="000000"/>
      </a:dk2>
      <a:lt2>
        <a:srgbClr val="E7E6E6"/>
      </a:lt2>
      <a:accent1>
        <a:srgbClr val="007AC2"/>
      </a:accent1>
      <a:accent2>
        <a:srgbClr val="E4002B"/>
      </a:accent2>
      <a:accent3>
        <a:srgbClr val="FFD659"/>
      </a:accent3>
      <a:accent4>
        <a:srgbClr val="003D61"/>
      </a:accent4>
      <a:accent5>
        <a:srgbClr val="720015"/>
      </a:accent5>
      <a:accent6>
        <a:srgbClr val="AC8100"/>
      </a:accent6>
      <a:hlink>
        <a:srgbClr val="FEEEBC"/>
      </a:hlink>
      <a:folHlink>
        <a:srgbClr val="41B8FF"/>
      </a:folHlink>
    </a:clrScheme>
    <a:fontScheme name="SG Template Font">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1">
              <a:lumMod val="8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sz="1600" dirty="0" err="1" smtClean="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16324b3-4144-484d-88d4-48dffedaca17">
      <Terms xmlns="http://schemas.microsoft.com/office/infopath/2007/PartnerControls"/>
    </lcf76f155ced4ddcb4097134ff3c332f>
    <TaxCatchAll xmlns="f906b478-6b41-4c15-910a-365dabb837a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6740500357BB24CAAA0C646388150A2" ma:contentTypeVersion="13" ma:contentTypeDescription="Create a new document." ma:contentTypeScope="" ma:versionID="f32ebf69f1f767135ecab69b40540cb5">
  <xsd:schema xmlns:xsd="http://www.w3.org/2001/XMLSchema" xmlns:xs="http://www.w3.org/2001/XMLSchema" xmlns:p="http://schemas.microsoft.com/office/2006/metadata/properties" xmlns:ns2="216324b3-4144-484d-88d4-48dffedaca17" xmlns:ns3="f906b478-6b41-4c15-910a-365dabb837ab" targetNamespace="http://schemas.microsoft.com/office/2006/metadata/properties" ma:root="true" ma:fieldsID="ccfc67fde42ddf620d2cb11bba2bc954" ns2:_="" ns3:_="">
    <xsd:import namespace="216324b3-4144-484d-88d4-48dffedaca17"/>
    <xsd:import namespace="f906b478-6b41-4c15-910a-365dabb837ab"/>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6324b3-4144-484d-88d4-48dffedaca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fa02fe45-629d-48a1-af63-5d227ebcf6ff"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906b478-6b41-4c15-910a-365dabb837ab"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2971bb4f-57c9-4f62-8e09-6c4f41edbe9e}" ma:internalName="TaxCatchAll" ma:showField="CatchAllData" ma:web="f906b478-6b41-4c15-910a-365dabb837a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98996BB-9A38-43DE-B6DF-5165671B0F52}">
  <ds:schemaRefs>
    <ds:schemaRef ds:uri="216324b3-4144-484d-88d4-48dffedaca17"/>
    <ds:schemaRef ds:uri="f906b478-6b41-4c15-910a-365dabb837a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25CB007B-2BCD-47DB-B9BF-25717B3919C9}">
  <ds:schemaRefs>
    <ds:schemaRef ds:uri="216324b3-4144-484d-88d4-48dffedaca17"/>
    <ds:schemaRef ds:uri="f906b478-6b41-4c15-910a-365dabb837a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049468E-F350-4142-BDBD-92B8FB0CA1E3}">
  <ds:schemaRefs>
    <ds:schemaRef ds:uri="http://schemas.microsoft.com/sharepoint/v3/contenttype/forms"/>
  </ds:schemaRefs>
</ds:datastoreItem>
</file>

<file path=docMetadata/LabelInfo.xml><?xml version="1.0" encoding="utf-8"?>
<clbl:labelList xmlns:clbl="http://schemas.microsoft.com/office/2020/mipLabelMetadata">
  <clbl:label id="{f61c68fe-ece1-4ef5-bafa-65a556e9b07b}" enabled="0" method="" siteId="{f61c68fe-ece1-4ef5-bafa-65a556e9b07b}" removed="1"/>
</clbl:labelList>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18</Slides>
  <Notes>6</Notes>
  <HiddenSlides>0</HiddenSlides>
  <ScaleCrop>false</ScaleCrop>
  <HeadingPairs>
    <vt:vector size="4" baseType="variant">
      <vt:variant>
        <vt:lpstr>Theme</vt:lpstr>
      </vt:variant>
      <vt:variant>
        <vt:i4>4</vt:i4>
      </vt:variant>
      <vt:variant>
        <vt:lpstr>Slide Titles</vt:lpstr>
      </vt:variant>
      <vt:variant>
        <vt:i4>18</vt:i4>
      </vt:variant>
    </vt:vector>
  </HeadingPairs>
  <TitlesOfParts>
    <vt:vector size="22" baseType="lpstr">
      <vt:lpstr>Office Theme</vt:lpstr>
      <vt:lpstr>1_NASCAR Theme LTBG</vt:lpstr>
      <vt:lpstr>5_Office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International Speedway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Robbins, Tyler</dc:creator>
  <cp:revision>1</cp:revision>
  <dcterms:created xsi:type="dcterms:W3CDTF">2017-01-26T21:18:21Z</dcterms:created>
  <dcterms:modified xsi:type="dcterms:W3CDTF">2026-01-13T17:30:46Z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0x01010036740500357BB24CAAA0C646388150A2</vt:lpwstr>
  </property>
  <property fmtid="{D5CDD505-2E9C-101B-9397-08002B2CF9AE}" pid="3" name="MediaServiceImageTags">
    <vt:lpwstr/>
  </property>
</Properties>
</file>